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66" r:id="rId3"/>
    <p:sldId id="268" r:id="rId4"/>
    <p:sldId id="267" r:id="rId5"/>
    <p:sldId id="271" r:id="rId6"/>
    <p:sldId id="272" r:id="rId7"/>
    <p:sldId id="277" r:id="rId8"/>
    <p:sldId id="286" r:id="rId9"/>
    <p:sldId id="288" r:id="rId10"/>
    <p:sldId id="273" r:id="rId11"/>
    <p:sldId id="278" r:id="rId12"/>
    <p:sldId id="279" r:id="rId13"/>
    <p:sldId id="280" r:id="rId14"/>
    <p:sldId id="281" r:id="rId15"/>
    <p:sldId id="275" r:id="rId16"/>
    <p:sldId id="282" r:id="rId17"/>
    <p:sldId id="283" r:id="rId18"/>
    <p:sldId id="284" r:id="rId19"/>
    <p:sldId id="285" r:id="rId20"/>
    <p:sldId id="274" r:id="rId21"/>
    <p:sldId id="287" r:id="rId22"/>
    <p:sldId id="289" r:id="rId23"/>
    <p:sldId id="26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3D4F"/>
    <a:srgbClr val="512A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4089" autoAdjust="0"/>
  </p:normalViewPr>
  <p:slideViewPr>
    <p:cSldViewPr snapToGrid="0">
      <p:cViewPr varScale="1">
        <p:scale>
          <a:sx n="84" d="100"/>
          <a:sy n="84" d="100"/>
        </p:scale>
        <p:origin x="1572" y="90"/>
      </p:cViewPr>
      <p:guideLst/>
    </p:cSldViewPr>
  </p:slideViewPr>
  <p:outlineViewPr>
    <p:cViewPr>
      <p:scale>
        <a:sx n="33" d="100"/>
        <a:sy n="33" d="100"/>
      </p:scale>
      <p:origin x="0" y="-200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F45847-0F3E-41E7-A642-43878D509A0D}" type="datetimeFigureOut">
              <a:rPr lang="en-NZ" smtClean="0"/>
              <a:t>4/03/2020</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07ACA1-6EBD-4E34-81A8-858D8263D83F}" type="slidenum">
              <a:rPr lang="en-NZ" smtClean="0"/>
              <a:t>‹#›</a:t>
            </a:fld>
            <a:endParaRPr lang="en-NZ"/>
          </a:p>
        </p:txBody>
      </p:sp>
    </p:spTree>
    <p:extLst>
      <p:ext uri="{BB962C8B-B14F-4D97-AF65-F5344CB8AC3E}">
        <p14:creationId xmlns:p14="http://schemas.microsoft.com/office/powerpoint/2010/main" val="36686056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ocs.microsoft.com/connectors/azureeventgrid/" TargetMode="External"/><Relationship Id="rId2" Type="http://schemas.openxmlformats.org/officeDocument/2006/relationships/slide" Target="../slides/slide15.xml"/><Relationship Id="rId1" Type="http://schemas.openxmlformats.org/officeDocument/2006/relationships/notesMaster" Target="../notesMasters/notesMaster1.xml"/><Relationship Id="rId5" Type="http://schemas.openxmlformats.org/officeDocument/2006/relationships/hyperlink" Target="https://docs.microsoft.com/en-us/azure/azure-functions/functions-bindings-event-grid" TargetMode="External"/><Relationship Id="rId4" Type="http://schemas.openxmlformats.org/officeDocument/2006/relationships/hyperlink" Target="https://docs.microsoft.com/en-us/azure/event-grid/ensure-tags-exists-on-new-virtual-machines"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en.wikipedia.org/wiki/Access_token"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What is Multi-Factor authentication?</a:t>
            </a:r>
          </a:p>
          <a:p>
            <a:r>
              <a:rPr lang="en-NZ" sz="1200" kern="1200" dirty="0">
                <a:solidFill>
                  <a:schemeClr val="tx1"/>
                </a:solidFill>
                <a:effectLst/>
                <a:latin typeface="+mn-lt"/>
                <a:ea typeface="+mn-ea"/>
                <a:cs typeface="+mn-cs"/>
              </a:rPr>
              <a:t>When I first started implementing my first Azure project for a public sector, Security architect asked me what’s multi factor authentication in the hope of teaching a project manager from my answers? I was alarmed and my funny face went up trying to hide my panicked face. I seriously didn’t know how to explain, I just emphasized on the word “multi” translates to many- To my relief he turned to the manager, that’s right, its authentication via more than one factor. That’s how </a:t>
            </a:r>
            <a:r>
              <a:rPr lang="en-NZ" sz="1200" kern="1200" dirty="0" err="1">
                <a:solidFill>
                  <a:schemeClr val="tx1"/>
                </a:solidFill>
                <a:effectLst/>
                <a:latin typeface="+mn-lt"/>
                <a:ea typeface="+mn-ea"/>
                <a:cs typeface="+mn-cs"/>
              </a:rPr>
              <a:t>i</a:t>
            </a:r>
            <a:r>
              <a:rPr lang="en-NZ" sz="1200" kern="1200" dirty="0">
                <a:solidFill>
                  <a:schemeClr val="tx1"/>
                </a:solidFill>
                <a:effectLst/>
                <a:latin typeface="+mn-lt"/>
                <a:ea typeface="+mn-ea"/>
                <a:cs typeface="+mn-cs"/>
              </a:rPr>
              <a:t> started my azure journey with public sector. </a:t>
            </a:r>
            <a:br>
              <a:rPr lang="en-NZ" sz="1200" kern="1200" dirty="0">
                <a:solidFill>
                  <a:schemeClr val="tx1"/>
                </a:solidFill>
                <a:effectLst/>
                <a:latin typeface="+mn-lt"/>
                <a:ea typeface="+mn-ea"/>
                <a:cs typeface="+mn-cs"/>
              </a:rPr>
            </a:br>
            <a:br>
              <a:rPr lang="en-NZ" sz="1200" kern="1200" dirty="0">
                <a:solidFill>
                  <a:schemeClr val="tx1"/>
                </a:solidFill>
                <a:effectLst/>
                <a:latin typeface="+mn-lt"/>
                <a:ea typeface="+mn-ea"/>
                <a:cs typeface="+mn-cs"/>
              </a:rPr>
            </a:br>
            <a:r>
              <a:rPr lang="en-NZ" sz="1200" kern="1200" dirty="0">
                <a:solidFill>
                  <a:schemeClr val="tx1"/>
                </a:solidFill>
                <a:effectLst/>
                <a:latin typeface="+mn-lt"/>
                <a:ea typeface="+mn-ea"/>
                <a:cs typeface="+mn-cs"/>
              </a:rPr>
              <a:t>Later in the project We ended up setting up SSO and </a:t>
            </a:r>
            <a:r>
              <a:rPr lang="en-NZ" sz="1200" kern="1200" dirty="0" err="1">
                <a:solidFill>
                  <a:schemeClr val="tx1"/>
                </a:solidFill>
                <a:effectLst/>
                <a:latin typeface="+mn-lt"/>
                <a:ea typeface="+mn-ea"/>
                <a:cs typeface="+mn-cs"/>
              </a:rPr>
              <a:t>mfa</a:t>
            </a:r>
            <a:r>
              <a:rPr lang="en-NZ" sz="1200" kern="1200" dirty="0">
                <a:solidFill>
                  <a:schemeClr val="tx1"/>
                </a:solidFill>
                <a:effectLst/>
                <a:latin typeface="+mn-lt"/>
                <a:ea typeface="+mn-ea"/>
                <a:cs typeface="+mn-cs"/>
              </a:rPr>
              <a:t> for Elastic search solution using Azure AD. So many other security controls we decided to implement and other things unearthed by the penetration testing. </a:t>
            </a:r>
            <a:br>
              <a:rPr lang="en-NZ" sz="1200" kern="1200" dirty="0">
                <a:solidFill>
                  <a:schemeClr val="tx1"/>
                </a:solidFill>
                <a:effectLst/>
                <a:latin typeface="+mn-lt"/>
                <a:ea typeface="+mn-ea"/>
                <a:cs typeface="+mn-cs"/>
              </a:rPr>
            </a:br>
            <a:br>
              <a:rPr lang="en-NZ" sz="1200" kern="1200" dirty="0">
                <a:solidFill>
                  <a:schemeClr val="tx1"/>
                </a:solidFill>
                <a:effectLst/>
                <a:latin typeface="+mn-lt"/>
                <a:ea typeface="+mn-ea"/>
                <a:cs typeface="+mn-cs"/>
              </a:rPr>
            </a:br>
            <a:r>
              <a:rPr lang="en-NZ" sz="1200" kern="1200" dirty="0" err="1">
                <a:solidFill>
                  <a:schemeClr val="tx1"/>
                </a:solidFill>
                <a:effectLst/>
                <a:latin typeface="+mn-lt"/>
                <a:ea typeface="+mn-ea"/>
                <a:cs typeface="+mn-cs"/>
              </a:rPr>
              <a:t>i</a:t>
            </a:r>
            <a:r>
              <a:rPr lang="en-NZ" sz="1200" kern="1200" dirty="0">
                <a:solidFill>
                  <a:schemeClr val="tx1"/>
                </a:solidFill>
                <a:effectLst/>
                <a:latin typeface="+mn-lt"/>
                <a:ea typeface="+mn-ea"/>
                <a:cs typeface="+mn-cs"/>
              </a:rPr>
              <a:t> am sure this is not a new scenario for most of us integration developers. when we hear security classifications (restricted, classified) and security compliance’s like PCI, as an integration developer we distance ourselves. no it’s not us. unfortunately it’s not anymore. Since integration is becoming the </a:t>
            </a:r>
            <a:r>
              <a:rPr lang="en-NZ" sz="1200" kern="1200" dirty="0" err="1">
                <a:solidFill>
                  <a:schemeClr val="tx1"/>
                </a:solidFill>
                <a:effectLst/>
                <a:latin typeface="+mn-lt"/>
                <a:ea typeface="+mn-ea"/>
                <a:cs typeface="+mn-cs"/>
              </a:rPr>
              <a:t>center</a:t>
            </a:r>
            <a:r>
              <a:rPr lang="en-NZ" sz="1200" kern="1200" dirty="0">
                <a:solidFill>
                  <a:schemeClr val="tx1"/>
                </a:solidFill>
                <a:effectLst/>
                <a:latin typeface="+mn-lt"/>
                <a:ea typeface="+mn-ea"/>
                <a:cs typeface="+mn-cs"/>
              </a:rPr>
              <a:t> of everything, security compliance’s and the level of restrictions on integration implementation is also getting a huge focus.</a:t>
            </a:r>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3</a:t>
            </a:fld>
            <a:endParaRPr lang="en-NZ"/>
          </a:p>
        </p:txBody>
      </p:sp>
    </p:spTree>
    <p:extLst>
      <p:ext uri="{BB962C8B-B14F-4D97-AF65-F5344CB8AC3E}">
        <p14:creationId xmlns:p14="http://schemas.microsoft.com/office/powerpoint/2010/main" val="15966018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12</a:t>
            </a:fld>
            <a:endParaRPr lang="en-NZ"/>
          </a:p>
        </p:txBody>
      </p:sp>
    </p:spTree>
    <p:extLst>
      <p:ext uri="{BB962C8B-B14F-4D97-AF65-F5344CB8AC3E}">
        <p14:creationId xmlns:p14="http://schemas.microsoft.com/office/powerpoint/2010/main" val="21826842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13</a:t>
            </a:fld>
            <a:endParaRPr lang="en-NZ"/>
          </a:p>
        </p:txBody>
      </p:sp>
    </p:spTree>
    <p:extLst>
      <p:ext uri="{BB962C8B-B14F-4D97-AF65-F5344CB8AC3E}">
        <p14:creationId xmlns:p14="http://schemas.microsoft.com/office/powerpoint/2010/main" val="3424348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14</a:t>
            </a:fld>
            <a:endParaRPr lang="en-NZ"/>
          </a:p>
        </p:txBody>
      </p:sp>
    </p:spTree>
    <p:extLst>
      <p:ext uri="{BB962C8B-B14F-4D97-AF65-F5344CB8AC3E}">
        <p14:creationId xmlns:p14="http://schemas.microsoft.com/office/powerpoint/2010/main" val="39880655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sz="1200" b="0" i="0" kern="1200" dirty="0">
                <a:solidFill>
                  <a:schemeClr val="tx1"/>
                </a:solidFill>
                <a:effectLst/>
                <a:latin typeface="+mn-lt"/>
                <a:ea typeface="+mn-ea"/>
                <a:cs typeface="+mn-cs"/>
              </a:rPr>
              <a:t>Webhooks are one of the many ways to receive events from Azure Event Grid. When a new event is ready, Event Grid service POSTs an HTTP request to the configured endpoint with the event in the request body.</a:t>
            </a:r>
          </a:p>
          <a:p>
            <a:r>
              <a:rPr lang="en-NZ" sz="1200" b="0" i="0" kern="1200" dirty="0">
                <a:solidFill>
                  <a:schemeClr val="tx1"/>
                </a:solidFill>
                <a:effectLst/>
                <a:latin typeface="+mn-lt"/>
                <a:ea typeface="+mn-ea"/>
                <a:cs typeface="+mn-cs"/>
              </a:rPr>
              <a:t>Like many other services that support webhooks, Event Grid requires you to prove ownership of your Webhook endpoint before it starts delivering events to that endpoint. This requirement prevents a malicious user from flooding your endpoint with events. When you use any of the three Azure services listed below, the Azure infrastructure automatically handles this validation:</a:t>
            </a:r>
          </a:p>
          <a:p>
            <a:r>
              <a:rPr lang="en-NZ" sz="1200" b="0" i="0" kern="1200" dirty="0">
                <a:solidFill>
                  <a:schemeClr val="tx1"/>
                </a:solidFill>
                <a:effectLst/>
                <a:latin typeface="+mn-lt"/>
                <a:ea typeface="+mn-ea"/>
                <a:cs typeface="+mn-cs"/>
              </a:rPr>
              <a:t>Azure Logic Apps with </a:t>
            </a:r>
            <a:r>
              <a:rPr lang="en-NZ" sz="1200" b="0" i="0" u="none" strike="noStrike" kern="1200" dirty="0">
                <a:solidFill>
                  <a:schemeClr val="tx1"/>
                </a:solidFill>
                <a:effectLst/>
                <a:latin typeface="+mn-lt"/>
                <a:ea typeface="+mn-ea"/>
                <a:cs typeface="+mn-cs"/>
                <a:hlinkClick r:id="rId3"/>
              </a:rPr>
              <a:t>Event Grid Connector</a:t>
            </a:r>
            <a:endParaRPr lang="en-NZ" sz="1200" b="0" i="0" kern="1200" dirty="0">
              <a:solidFill>
                <a:schemeClr val="tx1"/>
              </a:solidFill>
              <a:effectLst/>
              <a:latin typeface="+mn-lt"/>
              <a:ea typeface="+mn-ea"/>
              <a:cs typeface="+mn-cs"/>
            </a:endParaRPr>
          </a:p>
          <a:p>
            <a:r>
              <a:rPr lang="en-NZ" sz="1200" b="0" i="0" kern="1200" dirty="0">
                <a:solidFill>
                  <a:schemeClr val="tx1"/>
                </a:solidFill>
                <a:effectLst/>
                <a:latin typeface="+mn-lt"/>
                <a:ea typeface="+mn-ea"/>
                <a:cs typeface="+mn-cs"/>
              </a:rPr>
              <a:t>Azure Automation via </a:t>
            </a:r>
            <a:r>
              <a:rPr lang="en-NZ" sz="1200" b="0" i="0" u="none" strike="noStrike" kern="1200" dirty="0">
                <a:solidFill>
                  <a:schemeClr val="tx1"/>
                </a:solidFill>
                <a:effectLst/>
                <a:latin typeface="+mn-lt"/>
                <a:ea typeface="+mn-ea"/>
                <a:cs typeface="+mn-cs"/>
                <a:hlinkClick r:id="rId4"/>
              </a:rPr>
              <a:t>webhook</a:t>
            </a:r>
            <a:endParaRPr lang="en-NZ" sz="1200" b="0" i="0" kern="1200" dirty="0">
              <a:solidFill>
                <a:schemeClr val="tx1"/>
              </a:solidFill>
              <a:effectLst/>
              <a:latin typeface="+mn-lt"/>
              <a:ea typeface="+mn-ea"/>
              <a:cs typeface="+mn-cs"/>
            </a:endParaRPr>
          </a:p>
          <a:p>
            <a:r>
              <a:rPr lang="en-NZ" sz="1200" b="0" i="0" kern="1200" dirty="0">
                <a:solidFill>
                  <a:schemeClr val="tx1"/>
                </a:solidFill>
                <a:effectLst/>
                <a:latin typeface="+mn-lt"/>
                <a:ea typeface="+mn-ea"/>
                <a:cs typeface="+mn-cs"/>
              </a:rPr>
              <a:t>Azure Functions with </a:t>
            </a:r>
            <a:r>
              <a:rPr lang="en-NZ" sz="1200" b="0" i="0" u="none" strike="noStrike" kern="1200" dirty="0">
                <a:solidFill>
                  <a:schemeClr val="tx1"/>
                </a:solidFill>
                <a:effectLst/>
                <a:latin typeface="+mn-lt"/>
                <a:ea typeface="+mn-ea"/>
                <a:cs typeface="+mn-cs"/>
                <a:hlinkClick r:id="rId5"/>
              </a:rPr>
              <a:t>Event Grid Trigger</a:t>
            </a:r>
            <a:endParaRPr lang="en-NZ" sz="1200" b="0" i="0" kern="1200" dirty="0">
              <a:solidFill>
                <a:schemeClr val="tx1"/>
              </a:solidFill>
              <a:effectLst/>
              <a:latin typeface="+mn-lt"/>
              <a:ea typeface="+mn-ea"/>
              <a:cs typeface="+mn-cs"/>
            </a:endParaRPr>
          </a:p>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15</a:t>
            </a:fld>
            <a:endParaRPr lang="en-NZ"/>
          </a:p>
        </p:txBody>
      </p:sp>
    </p:spTree>
    <p:extLst>
      <p:ext uri="{BB962C8B-B14F-4D97-AF65-F5344CB8AC3E}">
        <p14:creationId xmlns:p14="http://schemas.microsoft.com/office/powerpoint/2010/main" val="22296820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sz="1200" b="1" i="0" kern="1200" dirty="0">
                <a:solidFill>
                  <a:schemeClr val="tx1"/>
                </a:solidFill>
                <a:effectLst/>
                <a:latin typeface="+mn-lt"/>
                <a:ea typeface="+mn-ea"/>
                <a:cs typeface="+mn-cs"/>
              </a:rPr>
              <a:t>Azure AD</a:t>
            </a:r>
          </a:p>
          <a:p>
            <a:r>
              <a:rPr lang="en-NZ" sz="1200" b="0" i="0" kern="1200" dirty="0">
                <a:solidFill>
                  <a:schemeClr val="tx1"/>
                </a:solidFill>
                <a:effectLst/>
                <a:latin typeface="+mn-lt"/>
                <a:ea typeface="+mn-ea"/>
                <a:cs typeface="+mn-cs"/>
              </a:rPr>
              <a:t>You can secure your webhook endpoint by using Azure Active Directory to authenticate and authorize Event Grid to publish events to your endpoints. You will need to create an Azure Active Directory Application, create a role and service principle in your application authorizing Event Grid, and configure the event subscription to use the Azure AD Application.</a:t>
            </a:r>
          </a:p>
          <a:p>
            <a:r>
              <a:rPr lang="en-NZ" sz="1200" b="1" i="0" kern="1200" dirty="0">
                <a:solidFill>
                  <a:schemeClr val="tx1"/>
                </a:solidFill>
                <a:effectLst/>
                <a:latin typeface="+mn-lt"/>
                <a:ea typeface="+mn-ea"/>
                <a:cs typeface="+mn-cs"/>
              </a:rPr>
              <a:t>Query parameters</a:t>
            </a:r>
          </a:p>
          <a:p>
            <a:r>
              <a:rPr lang="en-NZ" sz="1200" b="0" i="0" kern="1200" dirty="0">
                <a:solidFill>
                  <a:schemeClr val="tx1"/>
                </a:solidFill>
                <a:effectLst/>
                <a:latin typeface="+mn-lt"/>
                <a:ea typeface="+mn-ea"/>
                <a:cs typeface="+mn-cs"/>
              </a:rPr>
              <a:t>You can secure your webhook endpoint by adding query parameters to the webhook URL when creating an Event Subscription. Set one of these query parameters to be a secret such as an </a:t>
            </a:r>
            <a:r>
              <a:rPr lang="en-NZ" sz="1200" b="0" i="0" u="sng" kern="1200" dirty="0">
                <a:solidFill>
                  <a:schemeClr val="tx1"/>
                </a:solidFill>
                <a:effectLst/>
                <a:latin typeface="+mn-lt"/>
                <a:ea typeface="+mn-ea"/>
                <a:cs typeface="+mn-cs"/>
                <a:hlinkClick r:id="rId3"/>
              </a:rPr>
              <a:t>access token</a:t>
            </a:r>
            <a:r>
              <a:rPr lang="en-NZ" sz="1200" b="0" i="0" kern="1200" dirty="0">
                <a:solidFill>
                  <a:schemeClr val="tx1"/>
                </a:solidFill>
                <a:effectLst/>
                <a:latin typeface="+mn-lt"/>
                <a:ea typeface="+mn-ea"/>
                <a:cs typeface="+mn-cs"/>
              </a:rPr>
              <a:t>. The webhook can use the secret to recognize the event is coming from Event Grid with valid permissions. Event Grid will include these query parameters in every event delivery to the webhook.</a:t>
            </a:r>
          </a:p>
          <a:p>
            <a:r>
              <a:rPr lang="en-NZ" sz="1200" b="1" i="0" kern="1200" dirty="0">
                <a:solidFill>
                  <a:schemeClr val="tx1"/>
                </a:solidFill>
                <a:effectLst/>
                <a:latin typeface="+mn-lt"/>
                <a:ea typeface="+mn-ea"/>
                <a:cs typeface="+mn-cs"/>
              </a:rPr>
              <a:t>Event subscription</a:t>
            </a:r>
          </a:p>
          <a:p>
            <a:r>
              <a:rPr lang="en-NZ" sz="1200" b="0" i="0" kern="1200" dirty="0">
                <a:solidFill>
                  <a:schemeClr val="tx1"/>
                </a:solidFill>
                <a:effectLst/>
                <a:latin typeface="+mn-lt"/>
                <a:ea typeface="+mn-ea"/>
                <a:cs typeface="+mn-cs"/>
              </a:rPr>
              <a:t>To subscribe to an event, you must prove that you have access to the event source and handler. Proving that you own a </a:t>
            </a:r>
            <a:r>
              <a:rPr lang="en-NZ" sz="1200" b="0" i="0" kern="1200" dirty="0" err="1">
                <a:solidFill>
                  <a:schemeClr val="tx1"/>
                </a:solidFill>
                <a:effectLst/>
                <a:latin typeface="+mn-lt"/>
                <a:ea typeface="+mn-ea"/>
                <a:cs typeface="+mn-cs"/>
              </a:rPr>
              <a:t>WebHook</a:t>
            </a:r>
            <a:r>
              <a:rPr lang="en-NZ" sz="1200" b="0" i="0" kern="1200" dirty="0">
                <a:solidFill>
                  <a:schemeClr val="tx1"/>
                </a:solidFill>
                <a:effectLst/>
                <a:latin typeface="+mn-lt"/>
                <a:ea typeface="+mn-ea"/>
                <a:cs typeface="+mn-cs"/>
              </a:rPr>
              <a:t> was covered in the preceding section. If you're using an event handler that isn't a </a:t>
            </a:r>
            <a:r>
              <a:rPr lang="en-NZ" sz="1200" b="0" i="0" kern="1200" dirty="0" err="1">
                <a:solidFill>
                  <a:schemeClr val="tx1"/>
                </a:solidFill>
                <a:effectLst/>
                <a:latin typeface="+mn-lt"/>
                <a:ea typeface="+mn-ea"/>
                <a:cs typeface="+mn-cs"/>
              </a:rPr>
              <a:t>WebHook</a:t>
            </a:r>
            <a:r>
              <a:rPr lang="en-NZ" sz="1200" b="0" i="0" kern="1200" dirty="0">
                <a:solidFill>
                  <a:schemeClr val="tx1"/>
                </a:solidFill>
                <a:effectLst/>
                <a:latin typeface="+mn-lt"/>
                <a:ea typeface="+mn-ea"/>
                <a:cs typeface="+mn-cs"/>
              </a:rPr>
              <a:t> (such as an event hub or queue storage), you need write access to that resource. This permissions check prevents an unauthorized user from sending events to your resource.</a:t>
            </a:r>
          </a:p>
          <a:p>
            <a:r>
              <a:rPr lang="en-NZ" sz="1200" b="0" i="0" kern="1200" dirty="0">
                <a:solidFill>
                  <a:schemeClr val="tx1"/>
                </a:solidFill>
                <a:effectLst/>
                <a:latin typeface="+mn-lt"/>
                <a:ea typeface="+mn-ea"/>
                <a:cs typeface="+mn-cs"/>
              </a:rPr>
              <a:t>You must have the </a:t>
            </a:r>
            <a:r>
              <a:rPr lang="en-NZ" sz="1200" b="1" i="0" kern="1200" dirty="0" err="1">
                <a:solidFill>
                  <a:schemeClr val="tx1"/>
                </a:solidFill>
                <a:effectLst/>
                <a:latin typeface="+mn-lt"/>
                <a:ea typeface="+mn-ea"/>
                <a:cs typeface="+mn-cs"/>
              </a:rPr>
              <a:t>Microsoft.EventGrid</a:t>
            </a:r>
            <a:r>
              <a:rPr lang="en-NZ" sz="1200" b="1" i="0" kern="1200" dirty="0">
                <a:solidFill>
                  <a:schemeClr val="tx1"/>
                </a:solidFill>
                <a:effectLst/>
                <a:latin typeface="+mn-lt"/>
                <a:ea typeface="+mn-ea"/>
                <a:cs typeface="+mn-cs"/>
              </a:rPr>
              <a:t>/</a:t>
            </a:r>
            <a:r>
              <a:rPr lang="en-NZ" sz="1200" b="1" i="0" kern="1200" dirty="0" err="1">
                <a:solidFill>
                  <a:schemeClr val="tx1"/>
                </a:solidFill>
                <a:effectLst/>
                <a:latin typeface="+mn-lt"/>
                <a:ea typeface="+mn-ea"/>
                <a:cs typeface="+mn-cs"/>
              </a:rPr>
              <a:t>EventSubscriptions</a:t>
            </a:r>
            <a:r>
              <a:rPr lang="en-NZ" sz="1200" b="1" i="0" kern="1200" dirty="0">
                <a:solidFill>
                  <a:schemeClr val="tx1"/>
                </a:solidFill>
                <a:effectLst/>
                <a:latin typeface="+mn-lt"/>
                <a:ea typeface="+mn-ea"/>
                <a:cs typeface="+mn-cs"/>
              </a:rPr>
              <a:t>/Write</a:t>
            </a:r>
            <a:r>
              <a:rPr lang="en-NZ" sz="1200" b="0" i="0" kern="1200" dirty="0">
                <a:solidFill>
                  <a:schemeClr val="tx1"/>
                </a:solidFill>
                <a:effectLst/>
                <a:latin typeface="+mn-lt"/>
                <a:ea typeface="+mn-ea"/>
                <a:cs typeface="+mn-cs"/>
              </a:rPr>
              <a:t> permission on the resource that is the event source. You need this permission because you're writing a new subscription at the scope of the resource. The required resource differs based on whether you're subscribing to a system topic or custom topic</a:t>
            </a:r>
          </a:p>
          <a:p>
            <a:endParaRPr lang="en-NZ" sz="1200" b="0" i="0" kern="1200" dirty="0">
              <a:solidFill>
                <a:schemeClr val="tx1"/>
              </a:solidFill>
              <a:effectLst/>
              <a:latin typeface="+mn-lt"/>
              <a:ea typeface="+mn-ea"/>
              <a:cs typeface="+mn-cs"/>
            </a:endParaRPr>
          </a:p>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16</a:t>
            </a:fld>
            <a:endParaRPr lang="en-NZ"/>
          </a:p>
        </p:txBody>
      </p:sp>
    </p:spTree>
    <p:extLst>
      <p:ext uri="{BB962C8B-B14F-4D97-AF65-F5344CB8AC3E}">
        <p14:creationId xmlns:p14="http://schemas.microsoft.com/office/powerpoint/2010/main" val="22960023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17</a:t>
            </a:fld>
            <a:endParaRPr lang="en-NZ"/>
          </a:p>
        </p:txBody>
      </p:sp>
    </p:spTree>
    <p:extLst>
      <p:ext uri="{BB962C8B-B14F-4D97-AF65-F5344CB8AC3E}">
        <p14:creationId xmlns:p14="http://schemas.microsoft.com/office/powerpoint/2010/main" val="22993504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18</a:t>
            </a:fld>
            <a:endParaRPr lang="en-NZ"/>
          </a:p>
        </p:txBody>
      </p:sp>
    </p:spTree>
    <p:extLst>
      <p:ext uri="{BB962C8B-B14F-4D97-AF65-F5344CB8AC3E}">
        <p14:creationId xmlns:p14="http://schemas.microsoft.com/office/powerpoint/2010/main" val="4796416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19</a:t>
            </a:fld>
            <a:endParaRPr lang="en-NZ"/>
          </a:p>
        </p:txBody>
      </p:sp>
    </p:spTree>
    <p:extLst>
      <p:ext uri="{BB962C8B-B14F-4D97-AF65-F5344CB8AC3E}">
        <p14:creationId xmlns:p14="http://schemas.microsoft.com/office/powerpoint/2010/main" val="14336587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20</a:t>
            </a:fld>
            <a:endParaRPr lang="en-NZ"/>
          </a:p>
        </p:txBody>
      </p:sp>
    </p:spTree>
    <p:extLst>
      <p:ext uri="{BB962C8B-B14F-4D97-AF65-F5344CB8AC3E}">
        <p14:creationId xmlns:p14="http://schemas.microsoft.com/office/powerpoint/2010/main" val="9682458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21</a:t>
            </a:fld>
            <a:endParaRPr lang="en-NZ"/>
          </a:p>
        </p:txBody>
      </p:sp>
    </p:spTree>
    <p:extLst>
      <p:ext uri="{BB962C8B-B14F-4D97-AF65-F5344CB8AC3E}">
        <p14:creationId xmlns:p14="http://schemas.microsoft.com/office/powerpoint/2010/main" val="2143269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I remember the time when MuleSoft was targeting BizTalk and establishing a good customer base, there was no appropriate product available from Microsoft to counter the cloud presence and a complete story provided by MuleSoft. Then Azure BizTalk services came, not quite filled the gap. Logic apps initial versions worked ok but not a complete story for an Integration platform. Slowly when these four products were used combine, it started showing a united front to complete a cloud based integration capability.</a:t>
            </a:r>
          </a:p>
          <a:p>
            <a:r>
              <a:rPr lang="en-NZ" dirty="0"/>
              <a:t>APIM – API lifecycle, Security, Developer engagement</a:t>
            </a:r>
          </a:p>
          <a:p>
            <a:r>
              <a:rPr lang="en-NZ" dirty="0"/>
              <a:t>Logic Apps – Build easy workflow with readily available connectors</a:t>
            </a:r>
          </a:p>
          <a:p>
            <a:r>
              <a:rPr lang="en-NZ" dirty="0"/>
              <a:t>Service Bus – A message broker to simulate / reproduce our good old BizTalk message box</a:t>
            </a:r>
          </a:p>
          <a:p>
            <a:r>
              <a:rPr lang="en-NZ" dirty="0"/>
              <a:t>Event Grid – To facilitate the raising event trigger phenomenon.</a:t>
            </a:r>
          </a:p>
        </p:txBody>
      </p:sp>
      <p:sp>
        <p:nvSpPr>
          <p:cNvPr id="4" name="Slide Number Placeholder 3"/>
          <p:cNvSpPr>
            <a:spLocks noGrp="1"/>
          </p:cNvSpPr>
          <p:nvPr>
            <p:ph type="sldNum" sz="quarter" idx="5"/>
          </p:nvPr>
        </p:nvSpPr>
        <p:spPr/>
        <p:txBody>
          <a:bodyPr/>
          <a:lstStyle/>
          <a:p>
            <a:fld id="{D707ACA1-6EBD-4E34-81A8-858D8263D83F}" type="slidenum">
              <a:rPr lang="en-NZ" smtClean="0"/>
              <a:t>4</a:t>
            </a:fld>
            <a:endParaRPr lang="en-NZ"/>
          </a:p>
        </p:txBody>
      </p:sp>
    </p:spTree>
    <p:extLst>
      <p:ext uri="{BB962C8B-B14F-4D97-AF65-F5344CB8AC3E}">
        <p14:creationId xmlns:p14="http://schemas.microsoft.com/office/powerpoint/2010/main" val="35959145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22</a:t>
            </a:fld>
            <a:endParaRPr lang="en-NZ"/>
          </a:p>
        </p:txBody>
      </p:sp>
    </p:spTree>
    <p:extLst>
      <p:ext uri="{BB962C8B-B14F-4D97-AF65-F5344CB8AC3E}">
        <p14:creationId xmlns:p14="http://schemas.microsoft.com/office/powerpoint/2010/main" val="2725193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b="1" dirty="0"/>
              <a:t>Authorization Key </a:t>
            </a:r>
            <a:r>
              <a:rPr lang="en-NZ" dirty="0"/>
              <a:t>- every request made to an APIM operation must include an </a:t>
            </a:r>
            <a:r>
              <a:rPr lang="en-NZ" dirty="0" err="1"/>
              <a:t>Ocp</a:t>
            </a:r>
            <a:r>
              <a:rPr lang="en-NZ" dirty="0"/>
              <a:t>-</a:t>
            </a:r>
            <a:r>
              <a:rPr lang="en-NZ" dirty="0" err="1"/>
              <a:t>Apim</a:t>
            </a:r>
            <a:r>
              <a:rPr lang="en-NZ" dirty="0"/>
              <a:t>-Subscription-Key in the request header. This is assuming that the product it is linked to is configured as protected and requires a subscription. The key identifies the developer APIM subscription and can be found and managed in the Developer Portal. As best practice, it should be regenerated as part of a password rotation policy.</a:t>
            </a:r>
          </a:p>
          <a:p>
            <a:r>
              <a:rPr lang="en-NZ" b="1" dirty="0"/>
              <a:t>Secure the Back End API using OAuth2/JWT - </a:t>
            </a:r>
            <a:r>
              <a:rPr lang="en-NZ" b="0" dirty="0"/>
              <a:t>The Web client must first obtain an expiring JWT access token from the AS. If your back end API implements OAuth2, then you can additionally implement an APIM policy expression which requires that a JWT token be supplied by the client application in the request header. JWT validation policy expressions can actually be very granular. </a:t>
            </a:r>
            <a:r>
              <a:rPr lang="en-NZ" b="0" dirty="0" err="1"/>
              <a:t>Eg</a:t>
            </a:r>
            <a:r>
              <a:rPr lang="en-NZ" b="0" dirty="0"/>
              <a:t>: a policy expression can check that a client application http post request header includes a particular JWT token containing a matching claim.</a:t>
            </a:r>
          </a:p>
          <a:p>
            <a:r>
              <a:rPr lang="en-NZ" b="1" dirty="0"/>
              <a:t>Client Certificate - </a:t>
            </a:r>
            <a:r>
              <a:rPr lang="en-NZ" b="0" dirty="0"/>
              <a:t>Within the APIM policy a context object is available that gives access to both incoming certificates and any certificates stored in APIM. We can now check for an incoming certificate, but how does the client developer include a certificate in a client request? Answer: Install a certificate on the client machine and load it up in the request from code.</a:t>
            </a:r>
          </a:p>
          <a:p>
            <a:r>
              <a:rPr lang="en-NZ" b="1" dirty="0"/>
              <a:t>APIM to Back End API Mutual Certification - </a:t>
            </a:r>
            <a:r>
              <a:rPr lang="en-NZ" sz="1200" b="0" i="0" kern="1200" dirty="0">
                <a:solidFill>
                  <a:schemeClr val="tx1"/>
                </a:solidFill>
                <a:effectLst/>
                <a:latin typeface="+mn-lt"/>
                <a:ea typeface="+mn-ea"/>
                <a:cs typeface="+mn-cs"/>
              </a:rPr>
              <a:t>This does not work over HTTP, as it requires HTTPS, hence a certificate must be installed on both the Web App and APIM. </a:t>
            </a:r>
            <a:endParaRPr lang="en-NZ" b="0" dirty="0"/>
          </a:p>
        </p:txBody>
      </p:sp>
      <p:sp>
        <p:nvSpPr>
          <p:cNvPr id="4" name="Slide Number Placeholder 3"/>
          <p:cNvSpPr>
            <a:spLocks noGrp="1"/>
          </p:cNvSpPr>
          <p:nvPr>
            <p:ph type="sldNum" sz="quarter" idx="5"/>
          </p:nvPr>
        </p:nvSpPr>
        <p:spPr/>
        <p:txBody>
          <a:bodyPr/>
          <a:lstStyle/>
          <a:p>
            <a:fld id="{D707ACA1-6EBD-4E34-81A8-858D8263D83F}" type="slidenum">
              <a:rPr lang="en-NZ" smtClean="0"/>
              <a:t>5</a:t>
            </a:fld>
            <a:endParaRPr lang="en-NZ"/>
          </a:p>
        </p:txBody>
      </p:sp>
    </p:spTree>
    <p:extLst>
      <p:ext uri="{BB962C8B-B14F-4D97-AF65-F5344CB8AC3E}">
        <p14:creationId xmlns:p14="http://schemas.microsoft.com/office/powerpoint/2010/main" val="1383318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6</a:t>
            </a:fld>
            <a:endParaRPr lang="en-NZ"/>
          </a:p>
        </p:txBody>
      </p:sp>
    </p:spTree>
    <p:extLst>
      <p:ext uri="{BB962C8B-B14F-4D97-AF65-F5344CB8AC3E}">
        <p14:creationId xmlns:p14="http://schemas.microsoft.com/office/powerpoint/2010/main" val="3968699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b="1" dirty="0"/>
              <a:t>Access to Developer Portal from Identity Providers - </a:t>
            </a:r>
            <a:r>
              <a:rPr lang="en-NZ" dirty="0"/>
              <a:t>This can include accounts in local or partner Azure AD, or social media accounts.</a:t>
            </a:r>
          </a:p>
          <a:p>
            <a:endParaRPr lang="en-NZ" b="1" dirty="0"/>
          </a:p>
          <a:p>
            <a:r>
              <a:rPr lang="en-NZ" b="1" dirty="0"/>
              <a:t>Logging all requests that reach APIM into Azure Event Hub - </a:t>
            </a:r>
            <a:r>
              <a:rPr lang="en-NZ" b="0" dirty="0"/>
              <a:t>If full audit or miscellaneous trace details are required then APIM can be configured to forward these details to a logger. For performance reasons the logger typically publishes to an Azure Event Hub. Subscribers of the Event Hub can be set up. These could include technologies such as: Azure Table Storage, Stream Analytics, </a:t>
            </a:r>
            <a:r>
              <a:rPr lang="en-NZ" b="0" dirty="0" err="1"/>
              <a:t>PowerBI</a:t>
            </a:r>
            <a:r>
              <a:rPr lang="en-NZ" b="0" dirty="0"/>
              <a:t> and Azure Machine Learning.</a:t>
            </a:r>
          </a:p>
        </p:txBody>
      </p:sp>
      <p:sp>
        <p:nvSpPr>
          <p:cNvPr id="4" name="Slide Number Placeholder 3"/>
          <p:cNvSpPr>
            <a:spLocks noGrp="1"/>
          </p:cNvSpPr>
          <p:nvPr>
            <p:ph type="sldNum" sz="quarter" idx="5"/>
          </p:nvPr>
        </p:nvSpPr>
        <p:spPr/>
        <p:txBody>
          <a:bodyPr/>
          <a:lstStyle/>
          <a:p>
            <a:fld id="{D707ACA1-6EBD-4E34-81A8-858D8263D83F}" type="slidenum">
              <a:rPr lang="en-NZ" smtClean="0"/>
              <a:t>7</a:t>
            </a:fld>
            <a:endParaRPr lang="en-NZ"/>
          </a:p>
        </p:txBody>
      </p:sp>
    </p:spTree>
    <p:extLst>
      <p:ext uri="{BB962C8B-B14F-4D97-AF65-F5344CB8AC3E}">
        <p14:creationId xmlns:p14="http://schemas.microsoft.com/office/powerpoint/2010/main" val="42759319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NZ" b="0" dirty="0"/>
          </a:p>
        </p:txBody>
      </p:sp>
      <p:sp>
        <p:nvSpPr>
          <p:cNvPr id="4" name="Slide Number Placeholder 3"/>
          <p:cNvSpPr>
            <a:spLocks noGrp="1"/>
          </p:cNvSpPr>
          <p:nvPr>
            <p:ph type="sldNum" sz="quarter" idx="5"/>
          </p:nvPr>
        </p:nvSpPr>
        <p:spPr/>
        <p:txBody>
          <a:bodyPr/>
          <a:lstStyle/>
          <a:p>
            <a:fld id="{D707ACA1-6EBD-4E34-81A8-858D8263D83F}" type="slidenum">
              <a:rPr lang="en-NZ" smtClean="0"/>
              <a:t>8</a:t>
            </a:fld>
            <a:endParaRPr lang="en-NZ"/>
          </a:p>
        </p:txBody>
      </p:sp>
    </p:spTree>
    <p:extLst>
      <p:ext uri="{BB962C8B-B14F-4D97-AF65-F5344CB8AC3E}">
        <p14:creationId xmlns:p14="http://schemas.microsoft.com/office/powerpoint/2010/main" val="801729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b="1" dirty="0"/>
              <a:t>ISE</a:t>
            </a:r>
            <a:r>
              <a:rPr lang="en-NZ" dirty="0"/>
              <a:t> - An ISE is an isolated environment that uses dedicated storage and other resources that are kept separate from the public, "global", multi-tenant Logic Apps service. This separation also reduces any impact that other Azure tenants might have on your apps' performance. </a:t>
            </a:r>
            <a:r>
              <a:rPr lang="en-NZ" sz="1200" b="0" i="0" kern="1200" dirty="0">
                <a:solidFill>
                  <a:schemeClr val="tx1"/>
                </a:solidFill>
                <a:effectLst/>
                <a:latin typeface="+mn-lt"/>
                <a:ea typeface="+mn-ea"/>
                <a:cs typeface="+mn-cs"/>
              </a:rPr>
              <a:t>When you create an ISE, Azure </a:t>
            </a:r>
            <a:r>
              <a:rPr lang="en-NZ" sz="1200" b="0" i="1" kern="1200" dirty="0">
                <a:solidFill>
                  <a:schemeClr val="tx1"/>
                </a:solidFill>
                <a:effectLst/>
                <a:latin typeface="+mn-lt"/>
                <a:ea typeface="+mn-ea"/>
                <a:cs typeface="+mn-cs"/>
              </a:rPr>
              <a:t>injects</a:t>
            </a:r>
            <a:r>
              <a:rPr lang="en-NZ" sz="1200" b="0" i="0" kern="1200" dirty="0">
                <a:solidFill>
                  <a:schemeClr val="tx1"/>
                </a:solidFill>
                <a:effectLst/>
                <a:latin typeface="+mn-lt"/>
                <a:ea typeface="+mn-ea"/>
                <a:cs typeface="+mn-cs"/>
              </a:rPr>
              <a:t> that ISE into your Azure virtual network, which then deploys the Logic Apps service into your virtual network.</a:t>
            </a:r>
            <a:endParaRPr lang="en-NZ" dirty="0"/>
          </a:p>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9</a:t>
            </a:fld>
            <a:endParaRPr lang="en-NZ"/>
          </a:p>
        </p:txBody>
      </p:sp>
    </p:spTree>
    <p:extLst>
      <p:ext uri="{BB962C8B-B14F-4D97-AF65-F5344CB8AC3E}">
        <p14:creationId xmlns:p14="http://schemas.microsoft.com/office/powerpoint/2010/main" val="37384678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b="1" dirty="0"/>
              <a:t>ISE</a:t>
            </a:r>
            <a:r>
              <a:rPr lang="en-NZ" dirty="0"/>
              <a:t> - An ISE is an isolated environment that uses dedicated storage and other resources that are kept separate from the public, "global", multi-tenant Logic Apps service. This separation also reduces any impact that other Azure tenants might have on your apps' performance. </a:t>
            </a:r>
            <a:r>
              <a:rPr lang="en-NZ" sz="1200" b="0" i="0" kern="1200" dirty="0">
                <a:solidFill>
                  <a:schemeClr val="tx1"/>
                </a:solidFill>
                <a:effectLst/>
                <a:latin typeface="+mn-lt"/>
                <a:ea typeface="+mn-ea"/>
                <a:cs typeface="+mn-cs"/>
              </a:rPr>
              <a:t>When you create an ISE, Azure </a:t>
            </a:r>
            <a:r>
              <a:rPr lang="en-NZ" sz="1200" b="0" i="1" kern="1200" dirty="0">
                <a:solidFill>
                  <a:schemeClr val="tx1"/>
                </a:solidFill>
                <a:effectLst/>
                <a:latin typeface="+mn-lt"/>
                <a:ea typeface="+mn-ea"/>
                <a:cs typeface="+mn-cs"/>
              </a:rPr>
              <a:t>injects</a:t>
            </a:r>
            <a:r>
              <a:rPr lang="en-NZ" sz="1200" b="0" i="0" kern="1200" dirty="0">
                <a:solidFill>
                  <a:schemeClr val="tx1"/>
                </a:solidFill>
                <a:effectLst/>
                <a:latin typeface="+mn-lt"/>
                <a:ea typeface="+mn-ea"/>
                <a:cs typeface="+mn-cs"/>
              </a:rPr>
              <a:t> that ISE into your Azure virtual network, which then deploys the Logic Apps service into your virtual network.</a:t>
            </a:r>
            <a:endParaRPr lang="en-NZ" dirty="0"/>
          </a:p>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10</a:t>
            </a:fld>
            <a:endParaRPr lang="en-NZ"/>
          </a:p>
        </p:txBody>
      </p:sp>
    </p:spTree>
    <p:extLst>
      <p:ext uri="{BB962C8B-B14F-4D97-AF65-F5344CB8AC3E}">
        <p14:creationId xmlns:p14="http://schemas.microsoft.com/office/powerpoint/2010/main" val="21238384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NZ" b="1" dirty="0"/>
              <a:t>Restrict inbound IP addresses </a:t>
            </a:r>
            <a:r>
              <a:rPr lang="en-NZ" dirty="0"/>
              <a:t>- you might want to specifically limit the clients that can call your logic app. </a:t>
            </a:r>
            <a:r>
              <a:rPr lang="en-NZ" sz="1200" b="0" i="0" kern="1200" dirty="0">
                <a:solidFill>
                  <a:schemeClr val="tx1"/>
                </a:solidFill>
                <a:effectLst/>
                <a:latin typeface="+mn-lt"/>
                <a:ea typeface="+mn-ea"/>
                <a:cs typeface="+mn-cs"/>
              </a:rPr>
              <a:t>For example, if you manage your request endpoint by using Azure API Management, you can restrict your logic app to accept requests only from the IP address for the API Management instance.</a:t>
            </a:r>
          </a:p>
          <a:p>
            <a:pPr lvl="1"/>
            <a:r>
              <a:rPr lang="en-NZ" b="1" dirty="0"/>
              <a:t>Add Azure Active Directory OAuth or other security - </a:t>
            </a:r>
            <a:r>
              <a:rPr lang="en-NZ" b="0" dirty="0"/>
              <a:t>To add more authorization protocols to your logic app, consider using the Azure API Management service. This service helps you expose your logic app as an API and offers rich monitoring, security, policy, and documentation for any endpoint. API Management can expose a public or private endpoint for your logic app. </a:t>
            </a:r>
          </a:p>
          <a:p>
            <a:endParaRPr lang="en-NZ" dirty="0"/>
          </a:p>
        </p:txBody>
      </p:sp>
      <p:sp>
        <p:nvSpPr>
          <p:cNvPr id="4" name="Slide Number Placeholder 3"/>
          <p:cNvSpPr>
            <a:spLocks noGrp="1"/>
          </p:cNvSpPr>
          <p:nvPr>
            <p:ph type="sldNum" sz="quarter" idx="5"/>
          </p:nvPr>
        </p:nvSpPr>
        <p:spPr/>
        <p:txBody>
          <a:bodyPr/>
          <a:lstStyle/>
          <a:p>
            <a:fld id="{D707ACA1-6EBD-4E34-81A8-858D8263D83F}" type="slidenum">
              <a:rPr lang="en-NZ" smtClean="0"/>
              <a:t>11</a:t>
            </a:fld>
            <a:endParaRPr lang="en-NZ"/>
          </a:p>
        </p:txBody>
      </p:sp>
    </p:spTree>
    <p:extLst>
      <p:ext uri="{BB962C8B-B14F-4D97-AF65-F5344CB8AC3E}">
        <p14:creationId xmlns:p14="http://schemas.microsoft.com/office/powerpoint/2010/main" val="125084597"/>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alphaModFix amt="90000"/>
            <a:lum/>
          </a:blip>
          <a:srcRect/>
          <a:stretch>
            <a:fillRect t="-4000" b="-4000"/>
          </a:stretch>
        </a:blipFill>
        <a:effectLst/>
      </p:bgPr>
    </p:bg>
    <p:spTree>
      <p:nvGrpSpPr>
        <p:cNvPr id="1" name=""/>
        <p:cNvGrpSpPr/>
        <p:nvPr/>
      </p:nvGrpSpPr>
      <p:grpSpPr>
        <a:xfrm>
          <a:off x="0" y="0"/>
          <a:ext cx="0" cy="0"/>
          <a:chOff x="0" y="0"/>
          <a:chExt cx="0" cy="0"/>
        </a:xfrm>
      </p:grpSpPr>
      <p:pic>
        <p:nvPicPr>
          <p:cNvPr id="10" name="Picture 9" descr="A close up of a logo&#10;&#10;Description generated with high confidence">
            <a:extLst>
              <a:ext uri="{FF2B5EF4-FFF2-40B4-BE49-F238E27FC236}">
                <a16:creationId xmlns:a16="http://schemas.microsoft.com/office/drawing/2014/main" id="{84E88389-0427-4AC4-A171-5E613174884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25736" y="299403"/>
            <a:ext cx="1598808" cy="1743249"/>
          </a:xfrm>
          <a:prstGeom prst="rect">
            <a:avLst/>
          </a:prstGeom>
        </p:spPr>
      </p:pic>
      <p:sp>
        <p:nvSpPr>
          <p:cNvPr id="2" name="Title 1"/>
          <p:cNvSpPr>
            <a:spLocks noGrp="1"/>
          </p:cNvSpPr>
          <p:nvPr>
            <p:ph type="ctrTitle"/>
          </p:nvPr>
        </p:nvSpPr>
        <p:spPr>
          <a:xfrm>
            <a:off x="1524000" y="299403"/>
            <a:ext cx="9144000" cy="2387600"/>
          </a:xfrm>
        </p:spPr>
        <p:txBody>
          <a:bodyPr anchor="b"/>
          <a:lstStyle>
            <a:lvl1pPr algn="ctr">
              <a:defRPr sz="6000">
                <a:solidFill>
                  <a:schemeClr val="bg1"/>
                </a:solidFill>
                <a:latin typeface="+mn-lt"/>
                <a:ea typeface="Segoe UI Black" panose="020B0A02040204020203" pitchFamily="34" charset="0"/>
                <a:cs typeface="Segoe UI Black" panose="020B0A02040204020203" pitchFamily="34" charset="0"/>
              </a:defRPr>
            </a:lvl1pPr>
          </a:lstStyle>
          <a:p>
            <a:r>
              <a:rPr lang="en-US"/>
              <a:t>Click to edit Master title style</a:t>
            </a:r>
            <a:endParaRPr lang="en-NZ" dirty="0"/>
          </a:p>
        </p:txBody>
      </p:sp>
      <p:sp>
        <p:nvSpPr>
          <p:cNvPr id="3" name="Subtitle 2"/>
          <p:cNvSpPr>
            <a:spLocks noGrp="1"/>
          </p:cNvSpPr>
          <p:nvPr>
            <p:ph type="subTitle" idx="1"/>
          </p:nvPr>
        </p:nvSpPr>
        <p:spPr>
          <a:xfrm>
            <a:off x="1524000" y="2779078"/>
            <a:ext cx="9144000" cy="1655762"/>
          </a:xfrm>
        </p:spPr>
        <p:txBody>
          <a:bodyPr/>
          <a:lstStyle>
            <a:lvl1pPr marL="0" indent="0" algn="ctr">
              <a:buNone/>
              <a:defRPr sz="24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dirty="0"/>
          </a:p>
        </p:txBody>
      </p:sp>
      <p:grpSp>
        <p:nvGrpSpPr>
          <p:cNvPr id="13" name="Group 12"/>
          <p:cNvGrpSpPr/>
          <p:nvPr userDrawn="1"/>
        </p:nvGrpSpPr>
        <p:grpSpPr>
          <a:xfrm>
            <a:off x="6814988" y="6179607"/>
            <a:ext cx="5095072" cy="424616"/>
            <a:chOff x="6860708" y="6165662"/>
            <a:chExt cx="5095072" cy="424616"/>
          </a:xfrm>
        </p:grpSpPr>
        <p:pic>
          <p:nvPicPr>
            <p:cNvPr id="14" name="Picture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860708" y="6182053"/>
              <a:ext cx="1171941" cy="391835"/>
            </a:xfrm>
            <a:prstGeom prst="rect">
              <a:avLst/>
            </a:prstGeom>
          </p:spPr>
        </p:pic>
        <p:pic>
          <p:nvPicPr>
            <p:cNvPr id="15" name="Picture 14"/>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168418" y="6198657"/>
              <a:ext cx="1171942" cy="358627"/>
            </a:xfrm>
            <a:prstGeom prst="rect">
              <a:avLst/>
            </a:prstGeom>
          </p:spPr>
        </p:pic>
        <p:pic>
          <p:nvPicPr>
            <p:cNvPr id="16" name="Picture 15"/>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0783839" y="6165662"/>
              <a:ext cx="1171941" cy="424616"/>
            </a:xfrm>
            <a:prstGeom prst="rect">
              <a:avLst/>
            </a:prstGeom>
          </p:spPr>
        </p:pic>
        <p:pic>
          <p:nvPicPr>
            <p:cNvPr id="17" name="Picture 16"/>
            <p:cNvPicPr>
              <a:picLocks noChangeAspect="1"/>
            </p:cNvPicPr>
            <p:nvPr userDrawn="1"/>
          </p:nvPicPr>
          <p:blipFill rotWithShape="1">
            <a:blip r:embed="rId7" cstate="screen">
              <a:extLst>
                <a:ext uri="{28A0092B-C50C-407E-A947-70E740481C1C}">
                  <a14:useLocalDpi xmlns:a14="http://schemas.microsoft.com/office/drawing/2010/main"/>
                </a:ext>
              </a:extLst>
            </a:blip>
            <a:srcRect b="1380"/>
            <a:stretch/>
          </p:blipFill>
          <p:spPr bwMode="invGray">
            <a:xfrm>
              <a:off x="9476129" y="6254044"/>
              <a:ext cx="1171940" cy="247853"/>
            </a:xfrm>
            <a:prstGeom prst="rect">
              <a:avLst/>
            </a:prstGeom>
          </p:spPr>
        </p:pic>
      </p:grpSp>
      <p:pic>
        <p:nvPicPr>
          <p:cNvPr id="6" name="Picture 5">
            <a:extLst>
              <a:ext uri="{FF2B5EF4-FFF2-40B4-BE49-F238E27FC236}">
                <a16:creationId xmlns:a16="http://schemas.microsoft.com/office/drawing/2014/main" id="{EE31C156-047B-46C4-8918-434FF0E3FE27}"/>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174962" y="6069832"/>
            <a:ext cx="1349038" cy="644166"/>
          </a:xfrm>
          <a:prstGeom prst="rect">
            <a:avLst/>
          </a:prstGeom>
        </p:spPr>
      </p:pic>
    </p:spTree>
    <p:extLst>
      <p:ext uri="{BB962C8B-B14F-4D97-AF65-F5344CB8AC3E}">
        <p14:creationId xmlns:p14="http://schemas.microsoft.com/office/powerpoint/2010/main" val="31878833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NZ"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pic>
        <p:nvPicPr>
          <p:cNvPr id="7" name="Picture 6" descr="A picture containing object&#10;&#10;Description generated with high confidence">
            <a:extLst>
              <a:ext uri="{FF2B5EF4-FFF2-40B4-BE49-F238E27FC236}">
                <a16:creationId xmlns:a16="http://schemas.microsoft.com/office/drawing/2014/main" id="{4B52C2B4-6C15-4D00-85DB-6C573384755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5716" y="5279922"/>
            <a:ext cx="1316167" cy="1440000"/>
          </a:xfrm>
          <a:prstGeom prst="rect">
            <a:avLst/>
          </a:prstGeom>
        </p:spPr>
      </p:pic>
    </p:spTree>
    <p:extLst>
      <p:ext uri="{BB962C8B-B14F-4D97-AF65-F5344CB8AC3E}">
        <p14:creationId xmlns:p14="http://schemas.microsoft.com/office/powerpoint/2010/main" val="1448003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1_Two Content">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NZ" dirty="0"/>
          </a:p>
        </p:txBody>
      </p:sp>
      <p:sp>
        <p:nvSpPr>
          <p:cNvPr id="3" name="Content Placeholder 2"/>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Tree>
    <p:extLst>
      <p:ext uri="{BB962C8B-B14F-4D97-AF65-F5344CB8AC3E}">
        <p14:creationId xmlns:p14="http://schemas.microsoft.com/office/powerpoint/2010/main" val="1502730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2_Two Content">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NZ" dirty="0"/>
          </a:p>
        </p:txBody>
      </p:sp>
      <p:sp>
        <p:nvSpPr>
          <p:cNvPr id="3" name="Content Placeholder 2"/>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pic>
        <p:nvPicPr>
          <p:cNvPr id="5" name="Picture 4">
            <a:extLst>
              <a:ext uri="{FF2B5EF4-FFF2-40B4-BE49-F238E27FC236}">
                <a16:creationId xmlns:a16="http://schemas.microsoft.com/office/drawing/2014/main" id="{3173C7BC-58DC-420B-8746-F62EB9D07BC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79905" y="5238242"/>
            <a:ext cx="1316923" cy="1440000"/>
          </a:xfrm>
          <a:prstGeom prst="rect">
            <a:avLst/>
          </a:prstGeom>
        </p:spPr>
      </p:pic>
    </p:spTree>
    <p:extLst>
      <p:ext uri="{BB962C8B-B14F-4D97-AF65-F5344CB8AC3E}">
        <p14:creationId xmlns:p14="http://schemas.microsoft.com/office/powerpoint/2010/main" val="10609048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3_Two Content">
    <p:bg>
      <p:bgPr>
        <a:solidFill>
          <a:srgbClr val="E63D4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NZ" dirty="0"/>
          </a:p>
        </p:txBody>
      </p:sp>
      <p:sp>
        <p:nvSpPr>
          <p:cNvPr id="3" name="Content Placeholder 2"/>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Tree>
    <p:extLst>
      <p:ext uri="{BB962C8B-B14F-4D97-AF65-F5344CB8AC3E}">
        <p14:creationId xmlns:p14="http://schemas.microsoft.com/office/powerpoint/2010/main" val="3390286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4_Two Content">
    <p:bg>
      <p:bgPr>
        <a:solidFill>
          <a:srgbClr val="E63D4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NZ" dirty="0"/>
          </a:p>
        </p:txBody>
      </p:sp>
      <p:sp>
        <p:nvSpPr>
          <p:cNvPr id="3" name="Content Placeholder 2"/>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pic>
        <p:nvPicPr>
          <p:cNvPr id="5" name="Picture 4">
            <a:extLst>
              <a:ext uri="{FF2B5EF4-FFF2-40B4-BE49-F238E27FC236}">
                <a16:creationId xmlns:a16="http://schemas.microsoft.com/office/drawing/2014/main" id="{3173C7BC-58DC-420B-8746-F62EB9D07BC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79905" y="5238242"/>
            <a:ext cx="1316923" cy="1440000"/>
          </a:xfrm>
          <a:prstGeom prst="rect">
            <a:avLst/>
          </a:prstGeom>
        </p:spPr>
      </p:pic>
    </p:spTree>
    <p:extLst>
      <p:ext uri="{BB962C8B-B14F-4D97-AF65-F5344CB8AC3E}">
        <p14:creationId xmlns:p14="http://schemas.microsoft.com/office/powerpoint/2010/main" val="21865402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NZ" dirty="0"/>
          </a:p>
        </p:txBody>
      </p:sp>
    </p:spTree>
    <p:extLst>
      <p:ext uri="{BB962C8B-B14F-4D97-AF65-F5344CB8AC3E}">
        <p14:creationId xmlns:p14="http://schemas.microsoft.com/office/powerpoint/2010/main" val="38717999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NZ" dirty="0"/>
          </a:p>
        </p:txBody>
      </p:sp>
      <p:pic>
        <p:nvPicPr>
          <p:cNvPr id="4" name="Picture 3" descr="A picture containing object&#10;&#10;Description generated with high confidence">
            <a:extLst>
              <a:ext uri="{FF2B5EF4-FFF2-40B4-BE49-F238E27FC236}">
                <a16:creationId xmlns:a16="http://schemas.microsoft.com/office/drawing/2014/main" id="{3DFF582E-8D2C-4455-925F-40D70F68A3E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5716" y="5279922"/>
            <a:ext cx="1316167" cy="1440000"/>
          </a:xfrm>
          <a:prstGeom prst="rect">
            <a:avLst/>
          </a:prstGeom>
        </p:spPr>
      </p:pic>
    </p:spTree>
    <p:extLst>
      <p:ext uri="{BB962C8B-B14F-4D97-AF65-F5344CB8AC3E}">
        <p14:creationId xmlns:p14="http://schemas.microsoft.com/office/powerpoint/2010/main" val="3054688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chemeClr val="accent5">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NZ" dirty="0"/>
          </a:p>
        </p:txBody>
      </p:sp>
    </p:spTree>
    <p:extLst>
      <p:ext uri="{BB962C8B-B14F-4D97-AF65-F5344CB8AC3E}">
        <p14:creationId xmlns:p14="http://schemas.microsoft.com/office/powerpoint/2010/main" val="21928987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2_Title Only">
    <p:bg>
      <p:bgPr>
        <a:solidFill>
          <a:schemeClr val="accent5">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NZ" dirty="0"/>
          </a:p>
        </p:txBody>
      </p:sp>
      <p:pic>
        <p:nvPicPr>
          <p:cNvPr id="5" name="Picture 4">
            <a:extLst>
              <a:ext uri="{FF2B5EF4-FFF2-40B4-BE49-F238E27FC236}">
                <a16:creationId xmlns:a16="http://schemas.microsoft.com/office/drawing/2014/main" id="{29BB7E76-7F93-4C69-964E-2B173E780BA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79905" y="5238242"/>
            <a:ext cx="1316923" cy="1440000"/>
          </a:xfrm>
          <a:prstGeom prst="rect">
            <a:avLst/>
          </a:prstGeom>
        </p:spPr>
      </p:pic>
    </p:spTree>
    <p:extLst>
      <p:ext uri="{BB962C8B-B14F-4D97-AF65-F5344CB8AC3E}">
        <p14:creationId xmlns:p14="http://schemas.microsoft.com/office/powerpoint/2010/main" val="29151346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4_Title Only">
    <p:bg>
      <p:bgPr>
        <a:solidFill>
          <a:srgbClr val="E63D4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NZ" dirty="0"/>
          </a:p>
        </p:txBody>
      </p:sp>
    </p:spTree>
    <p:extLst>
      <p:ext uri="{BB962C8B-B14F-4D97-AF65-F5344CB8AC3E}">
        <p14:creationId xmlns:p14="http://schemas.microsoft.com/office/powerpoint/2010/main" val="3614612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a:t>Click to edit Master title style</a:t>
            </a:r>
            <a:endParaRPr lang="en-NZ"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9817482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5_Title Only">
    <p:bg>
      <p:bgPr>
        <a:solidFill>
          <a:srgbClr val="E63D4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NZ" dirty="0"/>
          </a:p>
        </p:txBody>
      </p:sp>
      <p:pic>
        <p:nvPicPr>
          <p:cNvPr id="5" name="Picture 4">
            <a:extLst>
              <a:ext uri="{FF2B5EF4-FFF2-40B4-BE49-F238E27FC236}">
                <a16:creationId xmlns:a16="http://schemas.microsoft.com/office/drawing/2014/main" id="{29BB7E76-7F93-4C69-964E-2B173E780BA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79905" y="5238242"/>
            <a:ext cx="1316923" cy="1440000"/>
          </a:xfrm>
          <a:prstGeom prst="rect">
            <a:avLst/>
          </a:prstGeom>
        </p:spPr>
      </p:pic>
    </p:spTree>
    <p:extLst>
      <p:ext uri="{BB962C8B-B14F-4D97-AF65-F5344CB8AC3E}">
        <p14:creationId xmlns:p14="http://schemas.microsoft.com/office/powerpoint/2010/main" val="29888109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3888574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5" name="Picture 4" descr="A picture containing object&#10;&#10;Description generated with high confidence">
            <a:extLst>
              <a:ext uri="{FF2B5EF4-FFF2-40B4-BE49-F238E27FC236}">
                <a16:creationId xmlns:a16="http://schemas.microsoft.com/office/drawing/2014/main" id="{3C1ACD68-261C-43D1-BC83-1C26FD93670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5716" y="5279922"/>
            <a:ext cx="1316167" cy="1440000"/>
          </a:xfrm>
          <a:prstGeom prst="rect">
            <a:avLst/>
          </a:prstGeom>
        </p:spPr>
      </p:pic>
    </p:spTree>
    <p:extLst>
      <p:ext uri="{BB962C8B-B14F-4D97-AF65-F5344CB8AC3E}">
        <p14:creationId xmlns:p14="http://schemas.microsoft.com/office/powerpoint/2010/main" val="3038898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n-lt"/>
              </a:defRPr>
            </a:lvl1pPr>
          </a:lstStyle>
          <a:p>
            <a:r>
              <a:rPr lang="en-US"/>
              <a:t>Click to edit Master title style</a:t>
            </a:r>
            <a:endParaRPr lang="en-NZ"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Tree>
    <p:extLst>
      <p:ext uri="{BB962C8B-B14F-4D97-AF65-F5344CB8AC3E}">
        <p14:creationId xmlns:p14="http://schemas.microsoft.com/office/powerpoint/2010/main" val="42129366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n-lt"/>
              </a:defRPr>
            </a:lvl1pPr>
          </a:lstStyle>
          <a:p>
            <a:r>
              <a:rPr lang="en-US"/>
              <a:t>Click to edit Master title style</a:t>
            </a:r>
            <a:endParaRPr lang="en-NZ"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pic>
        <p:nvPicPr>
          <p:cNvPr id="4" name="Picture 3" descr="A picture containing object&#10;&#10;Description generated with high confidence">
            <a:extLst>
              <a:ext uri="{FF2B5EF4-FFF2-40B4-BE49-F238E27FC236}">
                <a16:creationId xmlns:a16="http://schemas.microsoft.com/office/drawing/2014/main" id="{5AE9F9CD-C149-414A-9835-6B3A783F12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5716" y="5279922"/>
            <a:ext cx="1316167" cy="1440000"/>
          </a:xfrm>
          <a:prstGeom prst="rect">
            <a:avLst/>
          </a:prstGeom>
        </p:spPr>
      </p:pic>
    </p:spTree>
    <p:extLst>
      <p:ext uri="{BB962C8B-B14F-4D97-AF65-F5344CB8AC3E}">
        <p14:creationId xmlns:p14="http://schemas.microsoft.com/office/powerpoint/2010/main" val="1146391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4_Title and Content">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mn-lt"/>
              </a:defRPr>
            </a:lvl1pPr>
          </a:lstStyle>
          <a:p>
            <a:r>
              <a:rPr lang="en-US"/>
              <a:t>Click to edit Master title style</a:t>
            </a:r>
            <a:endParaRPr lang="en-NZ" dirty="0"/>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Tree>
    <p:extLst>
      <p:ext uri="{BB962C8B-B14F-4D97-AF65-F5344CB8AC3E}">
        <p14:creationId xmlns:p14="http://schemas.microsoft.com/office/powerpoint/2010/main" val="783995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Title and Content">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mn-lt"/>
              </a:defRPr>
            </a:lvl1pPr>
          </a:lstStyle>
          <a:p>
            <a:r>
              <a:rPr lang="en-US"/>
              <a:t>Click to edit Master title style</a:t>
            </a:r>
            <a:endParaRPr lang="en-NZ" dirty="0"/>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pic>
        <p:nvPicPr>
          <p:cNvPr id="4" name="Picture 3" descr="A picture containing object&#10;&#10;Description generated with high confidence">
            <a:extLst>
              <a:ext uri="{FF2B5EF4-FFF2-40B4-BE49-F238E27FC236}">
                <a16:creationId xmlns:a16="http://schemas.microsoft.com/office/drawing/2014/main" id="{5AE9F9CD-C149-414A-9835-6B3A783F12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5716" y="5279922"/>
            <a:ext cx="1316167" cy="1440000"/>
          </a:xfrm>
          <a:prstGeom prst="rect">
            <a:avLst/>
          </a:prstGeom>
        </p:spPr>
      </p:pic>
    </p:spTree>
    <p:extLst>
      <p:ext uri="{BB962C8B-B14F-4D97-AF65-F5344CB8AC3E}">
        <p14:creationId xmlns:p14="http://schemas.microsoft.com/office/powerpoint/2010/main" val="1678227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rgbClr val="E63D4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mn-lt"/>
              </a:defRPr>
            </a:lvl1pPr>
          </a:lstStyle>
          <a:p>
            <a:r>
              <a:rPr lang="en-US"/>
              <a:t>Click to edit Master title style</a:t>
            </a:r>
            <a:endParaRPr lang="en-NZ" dirty="0"/>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Tree>
    <p:extLst>
      <p:ext uri="{BB962C8B-B14F-4D97-AF65-F5344CB8AC3E}">
        <p14:creationId xmlns:p14="http://schemas.microsoft.com/office/powerpoint/2010/main" val="26394364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solidFill>
          <a:srgbClr val="E63D4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mn-lt"/>
              </a:defRPr>
            </a:lvl1pPr>
          </a:lstStyle>
          <a:p>
            <a:r>
              <a:rPr lang="en-US"/>
              <a:t>Click to edit Master title style</a:t>
            </a:r>
            <a:endParaRPr lang="en-NZ" dirty="0"/>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pic>
        <p:nvPicPr>
          <p:cNvPr id="4" name="Picture 3" descr="A picture containing object&#10;&#10;Description generated with high confidence">
            <a:extLst>
              <a:ext uri="{FF2B5EF4-FFF2-40B4-BE49-F238E27FC236}">
                <a16:creationId xmlns:a16="http://schemas.microsoft.com/office/drawing/2014/main" id="{5AE9F9CD-C149-414A-9835-6B3A783F12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5716" y="5279922"/>
            <a:ext cx="1316167" cy="1440000"/>
          </a:xfrm>
          <a:prstGeom prst="rect">
            <a:avLst/>
          </a:prstGeom>
        </p:spPr>
      </p:pic>
    </p:spTree>
    <p:extLst>
      <p:ext uri="{BB962C8B-B14F-4D97-AF65-F5344CB8AC3E}">
        <p14:creationId xmlns:p14="http://schemas.microsoft.com/office/powerpoint/2010/main" val="12020377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NZ"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Tree>
    <p:extLst>
      <p:ext uri="{BB962C8B-B14F-4D97-AF65-F5344CB8AC3E}">
        <p14:creationId xmlns:p14="http://schemas.microsoft.com/office/powerpoint/2010/main" val="2041966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dirty="0"/>
          </a:p>
        </p:txBody>
      </p:sp>
    </p:spTree>
    <p:extLst>
      <p:ext uri="{BB962C8B-B14F-4D97-AF65-F5344CB8AC3E}">
        <p14:creationId xmlns:p14="http://schemas.microsoft.com/office/powerpoint/2010/main" val="1721870167"/>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66" r:id="rId4"/>
    <p:sldLayoutId id="2147483674" r:id="rId5"/>
    <p:sldLayoutId id="2147483675" r:id="rId6"/>
    <p:sldLayoutId id="2147483672" r:id="rId7"/>
    <p:sldLayoutId id="2147483673" r:id="rId8"/>
    <p:sldLayoutId id="2147483652" r:id="rId9"/>
    <p:sldLayoutId id="2147483653" r:id="rId10"/>
    <p:sldLayoutId id="2147483661" r:id="rId11"/>
    <p:sldLayoutId id="2147483665" r:id="rId12"/>
    <p:sldLayoutId id="2147483668" r:id="rId13"/>
    <p:sldLayoutId id="2147483669" r:id="rId14"/>
    <p:sldLayoutId id="2147483654" r:id="rId15"/>
    <p:sldLayoutId id="2147483664" r:id="rId16"/>
    <p:sldLayoutId id="2147483662" r:id="rId17"/>
    <p:sldLayoutId id="2147483663" r:id="rId18"/>
    <p:sldLayoutId id="2147483670" r:id="rId19"/>
    <p:sldLayoutId id="2147483671" r:id="rId20"/>
    <p:sldLayoutId id="2147483656" r:id="rId21"/>
    <p:sldLayoutId id="2147483667" r:id="rId22"/>
  </p:sldLayoutIdLst>
  <p:txStyles>
    <p:titleStyle>
      <a:lvl1pPr algn="l" defTabSz="914400" rtl="0" eaLnBrk="1" latinLnBrk="0" hangingPunct="1">
        <a:lnSpc>
          <a:spcPct val="90000"/>
        </a:lnSpc>
        <a:spcBef>
          <a:spcPct val="0"/>
        </a:spcBef>
        <a:buNone/>
        <a:defRPr sz="4400" b="1"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8" Type="http://schemas.openxmlformats.org/officeDocument/2006/relationships/hyperlink" Target="https://azsk.azurewebsites.net/02-Secure-Development/ControlCoverage/README.html" TargetMode="External"/><Relationship Id="rId3" Type="http://schemas.openxmlformats.org/officeDocument/2006/relationships/image" Target="../media/image4.png"/><Relationship Id="rId7" Type="http://schemas.openxmlformats.org/officeDocument/2006/relationships/hyperlink" Target="https://docs.microsoft.com/en-us/azure/architecture/reference-architectures/enterprise-integration/basic-enterprise-integration" TargetMode="External"/><Relationship Id="rId2" Type="http://schemas.openxmlformats.org/officeDocument/2006/relationships/image" Target="../media/image14.png"/><Relationship Id="rId1" Type="http://schemas.openxmlformats.org/officeDocument/2006/relationships/slideLayout" Target="../slideLayouts/slideLayout6.xml"/><Relationship Id="rId6" Type="http://schemas.openxmlformats.org/officeDocument/2006/relationships/hyperlink" Target="https://docs.microsoft.com/en-us/azure/api-management/api-management-security-controls" TargetMode="External"/><Relationship Id="rId5" Type="http://schemas.openxmlformats.org/officeDocument/2006/relationships/image" Target="../media/image6.emf"/><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NZ" dirty="0">
                <a:effectLst>
                  <a:outerShdw blurRad="38100" dist="38100" dir="2700000" algn="tl">
                    <a:srgbClr val="000000">
                      <a:alpha val="43137"/>
                    </a:srgbClr>
                  </a:outerShdw>
                </a:effectLst>
                <a:latin typeface="+mn-lt"/>
              </a:rPr>
              <a:t>AIS – Security Options</a:t>
            </a:r>
          </a:p>
        </p:txBody>
      </p:sp>
      <p:sp>
        <p:nvSpPr>
          <p:cNvPr id="3" name="Subtitle 2"/>
          <p:cNvSpPr>
            <a:spLocks noGrp="1"/>
          </p:cNvSpPr>
          <p:nvPr>
            <p:ph type="subTitle" idx="1"/>
          </p:nvPr>
        </p:nvSpPr>
        <p:spPr/>
        <p:txBody>
          <a:bodyPr>
            <a:normAutofit/>
          </a:bodyPr>
          <a:lstStyle/>
          <a:p>
            <a:r>
              <a:rPr lang="en-NZ" dirty="0"/>
              <a:t>Do we know the security options available to make AIS good enough for various security compliance requirements? Lets have a look at them, shall we?</a:t>
            </a:r>
            <a:endParaRPr lang="en-NZ"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23718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a:xfrm>
            <a:off x="838200" y="365125"/>
            <a:ext cx="10515600" cy="915035"/>
          </a:xfrm>
        </p:spPr>
        <p:txBody>
          <a:bodyPr/>
          <a:lstStyle/>
          <a:p>
            <a:r>
              <a:rPr lang="en-NZ" dirty="0"/>
              <a:t>Security Options at–Logic Apps	</a:t>
            </a:r>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a:xfrm>
            <a:off x="838200" y="1280160"/>
            <a:ext cx="10515600" cy="4896803"/>
          </a:xfrm>
        </p:spPr>
        <p:txBody>
          <a:bodyPr>
            <a:normAutofit lnSpcReduction="10000"/>
          </a:bodyPr>
          <a:lstStyle/>
          <a:p>
            <a:r>
              <a:rPr lang="en-NZ" b="1" dirty="0"/>
              <a:t>ISE</a:t>
            </a:r>
            <a:r>
              <a:rPr lang="en-NZ" dirty="0"/>
              <a:t> - For scenarios where your logic apps and integration accounts need access to an Azure virtual network, create an integration service environment (ISE). </a:t>
            </a:r>
          </a:p>
          <a:p>
            <a:r>
              <a:rPr lang="en-NZ" dirty="0"/>
              <a:t>Your logic app or integration account can then directly access resources, such as virtual machines (VMs), servers, systems, and services, in your virtual network.</a:t>
            </a:r>
          </a:p>
          <a:p>
            <a:r>
              <a:rPr lang="en-NZ" dirty="0"/>
              <a:t>It prevents the </a:t>
            </a:r>
            <a:r>
              <a:rPr lang="en-NZ" dirty="0" err="1"/>
              <a:t>artifacts</a:t>
            </a:r>
            <a:r>
              <a:rPr lang="en-NZ" dirty="0"/>
              <a:t> of your Integration account from public access (schemas, maps agreements)</a:t>
            </a:r>
          </a:p>
          <a:p>
            <a:r>
              <a:rPr lang="en-NZ" dirty="0"/>
              <a:t>Easy and secure access to on-premise resources</a:t>
            </a:r>
          </a:p>
          <a:p>
            <a:r>
              <a:rPr lang="en-NZ" dirty="0"/>
              <a:t>Private static outbound IPs </a:t>
            </a:r>
          </a:p>
          <a:p>
            <a:r>
              <a:rPr lang="en-NZ" dirty="0"/>
              <a:t>Custom inbound domain names</a:t>
            </a:r>
          </a:p>
          <a:p>
            <a:endParaRPr lang="en-NZ" dirty="0"/>
          </a:p>
          <a:p>
            <a:pPr marL="0" indent="0">
              <a:buNone/>
            </a:pPr>
            <a:endParaRPr lang="en-NZ" dirty="0"/>
          </a:p>
        </p:txBody>
      </p:sp>
    </p:spTree>
    <p:extLst>
      <p:ext uri="{BB962C8B-B14F-4D97-AF65-F5344CB8AC3E}">
        <p14:creationId xmlns:p14="http://schemas.microsoft.com/office/powerpoint/2010/main" val="1540045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a:xfrm>
            <a:off x="838200" y="365125"/>
            <a:ext cx="10515600" cy="915035"/>
          </a:xfrm>
        </p:spPr>
        <p:txBody>
          <a:bodyPr/>
          <a:lstStyle/>
          <a:p>
            <a:r>
              <a:rPr lang="en-NZ" dirty="0"/>
              <a:t>Security Options at–Logic Apps-</a:t>
            </a:r>
            <a:r>
              <a:rPr lang="en-NZ" dirty="0" err="1"/>
              <a:t>Contd</a:t>
            </a:r>
            <a:endParaRPr lang="en-NZ" dirty="0"/>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a:xfrm>
            <a:off x="838200" y="1280160"/>
            <a:ext cx="10515600" cy="4896803"/>
          </a:xfrm>
        </p:spPr>
        <p:txBody>
          <a:bodyPr/>
          <a:lstStyle/>
          <a:p>
            <a:r>
              <a:rPr lang="en-NZ" b="1" dirty="0"/>
              <a:t>Access to request-based triggers </a:t>
            </a:r>
            <a:r>
              <a:rPr lang="en-NZ" dirty="0"/>
              <a:t>- limit access so that only authorized clients can call your logic app</a:t>
            </a:r>
          </a:p>
          <a:p>
            <a:pPr lvl="1"/>
            <a:r>
              <a:rPr lang="en-NZ" b="1" dirty="0"/>
              <a:t>Generate shared access signatures</a:t>
            </a:r>
            <a:r>
              <a:rPr lang="en-NZ" dirty="0"/>
              <a:t>-Every request endpoint on a logic app has a Shared Access Signature (SAS) in the endpoint's URL</a:t>
            </a:r>
          </a:p>
          <a:p>
            <a:pPr lvl="1"/>
            <a:r>
              <a:rPr lang="en-NZ" b="1" dirty="0"/>
              <a:t>Restrict inbound IP addresses </a:t>
            </a:r>
            <a:r>
              <a:rPr lang="en-NZ" dirty="0"/>
              <a:t>- you might want to specifically limit the clients that can call your logic app. </a:t>
            </a:r>
          </a:p>
          <a:p>
            <a:pPr lvl="1"/>
            <a:r>
              <a:rPr lang="en-NZ" b="1" dirty="0"/>
              <a:t>Add Azure Active Directory OAuth or other security – </a:t>
            </a:r>
            <a:r>
              <a:rPr lang="en-NZ" dirty="0"/>
              <a:t>Logic apps can be exposed using API management and take advantages all security options available at APIM</a:t>
            </a:r>
          </a:p>
          <a:p>
            <a:pPr lvl="1"/>
            <a:endParaRPr lang="en-NZ" b="1" dirty="0"/>
          </a:p>
          <a:p>
            <a:endParaRPr lang="en-NZ" dirty="0"/>
          </a:p>
          <a:p>
            <a:pPr marL="0" indent="0">
              <a:buNone/>
            </a:pPr>
            <a:endParaRPr lang="en-NZ" dirty="0"/>
          </a:p>
        </p:txBody>
      </p:sp>
    </p:spTree>
    <p:extLst>
      <p:ext uri="{BB962C8B-B14F-4D97-AF65-F5344CB8AC3E}">
        <p14:creationId xmlns:p14="http://schemas.microsoft.com/office/powerpoint/2010/main" val="2986806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a:xfrm>
            <a:off x="838200" y="365125"/>
            <a:ext cx="10515600" cy="915035"/>
          </a:xfrm>
        </p:spPr>
        <p:txBody>
          <a:bodyPr/>
          <a:lstStyle/>
          <a:p>
            <a:r>
              <a:rPr lang="en-NZ" dirty="0"/>
              <a:t>Security Options at–Logic Apps-</a:t>
            </a:r>
            <a:r>
              <a:rPr lang="en-NZ" dirty="0" err="1"/>
              <a:t>Contd</a:t>
            </a:r>
            <a:endParaRPr lang="en-NZ" dirty="0"/>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a:xfrm>
            <a:off x="838200" y="1280160"/>
            <a:ext cx="10515600" cy="4896803"/>
          </a:xfrm>
        </p:spPr>
        <p:txBody>
          <a:bodyPr/>
          <a:lstStyle/>
          <a:p>
            <a:r>
              <a:rPr lang="en-NZ" b="1" dirty="0"/>
              <a:t>Access to logic app operations - </a:t>
            </a:r>
            <a:r>
              <a:rPr lang="en-NZ" dirty="0"/>
              <a:t>You can permit only specific users or groups to run specific tasks, such as managing, editing, and viewing logic apps by using RBAC rules.</a:t>
            </a:r>
          </a:p>
          <a:p>
            <a:pPr lvl="1"/>
            <a:r>
              <a:rPr lang="en-NZ" b="1" dirty="0"/>
              <a:t>Logic App Contributor</a:t>
            </a:r>
            <a:r>
              <a:rPr lang="en-NZ" dirty="0"/>
              <a:t>: Lets you manage logic apps, but you can't change access to them.</a:t>
            </a:r>
          </a:p>
          <a:p>
            <a:pPr lvl="1"/>
            <a:r>
              <a:rPr lang="en-NZ" b="1" dirty="0"/>
              <a:t>Logic App Operator</a:t>
            </a:r>
            <a:r>
              <a:rPr lang="en-NZ" dirty="0"/>
              <a:t>: Lets you read, enable, and disable logic apps, but you can't edit or update them.</a:t>
            </a:r>
          </a:p>
          <a:p>
            <a:r>
              <a:rPr lang="en-NZ" b="1" dirty="0"/>
              <a:t>Azure Resource Lock </a:t>
            </a:r>
            <a:r>
              <a:rPr lang="en-NZ" dirty="0"/>
              <a:t>- To prevent others from changing or deleting your logic app</a:t>
            </a:r>
          </a:p>
          <a:p>
            <a:r>
              <a:rPr lang="en-NZ" dirty="0"/>
              <a:t>During a logic app run, all the data is encrypted during transit by using Transport Layer Security (TLS) and at rest.</a:t>
            </a:r>
          </a:p>
        </p:txBody>
      </p:sp>
    </p:spTree>
    <p:extLst>
      <p:ext uri="{BB962C8B-B14F-4D97-AF65-F5344CB8AC3E}">
        <p14:creationId xmlns:p14="http://schemas.microsoft.com/office/powerpoint/2010/main" val="27865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a:xfrm>
            <a:off x="838200" y="365125"/>
            <a:ext cx="10515600" cy="915035"/>
          </a:xfrm>
        </p:spPr>
        <p:txBody>
          <a:bodyPr/>
          <a:lstStyle/>
          <a:p>
            <a:r>
              <a:rPr lang="en-NZ" dirty="0"/>
              <a:t>Security Options at–Logic Apps-</a:t>
            </a:r>
            <a:r>
              <a:rPr lang="en-NZ" dirty="0" err="1"/>
              <a:t>Contd</a:t>
            </a:r>
            <a:endParaRPr lang="en-NZ" dirty="0"/>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a:xfrm>
            <a:off x="838200" y="1280160"/>
            <a:ext cx="10515600" cy="4896803"/>
          </a:xfrm>
        </p:spPr>
        <p:txBody>
          <a:bodyPr/>
          <a:lstStyle/>
          <a:p>
            <a:r>
              <a:rPr lang="en-NZ" b="1" dirty="0"/>
              <a:t>Access to run history data - </a:t>
            </a:r>
            <a:r>
              <a:rPr lang="en-NZ" dirty="0"/>
              <a:t>To control access to the inputs and outputs in your logic app's run history, actions that handle any passwords, secrets, keys, or other sensitive information, you want to prevent others from viewing and accessing that data</a:t>
            </a:r>
          </a:p>
          <a:p>
            <a:pPr lvl="1"/>
            <a:r>
              <a:rPr lang="en-NZ" b="1" dirty="0"/>
              <a:t>Restrict access by IP address range </a:t>
            </a:r>
            <a:r>
              <a:rPr lang="en-NZ" dirty="0"/>
              <a:t>- This option helps you secure access to run history based on the requests from a specific IP address range.</a:t>
            </a:r>
          </a:p>
          <a:p>
            <a:pPr lvl="1"/>
            <a:r>
              <a:rPr lang="en-NZ" b="1" dirty="0"/>
              <a:t>Hide data from run history by using obfuscation </a:t>
            </a:r>
            <a:r>
              <a:rPr lang="en-NZ" dirty="0"/>
              <a:t>- In many triggers and actions, you can hide their inputs, outputs, or both from a logic app's run history.</a:t>
            </a:r>
          </a:p>
          <a:p>
            <a:pPr lvl="1"/>
            <a:r>
              <a:rPr lang="en-NZ" b="1" dirty="0"/>
              <a:t>Secure Input and Outputs – </a:t>
            </a:r>
            <a:r>
              <a:rPr lang="en-NZ" dirty="0"/>
              <a:t>You can secure the inputs and outputs from the run history by explicitly declaring it</a:t>
            </a:r>
          </a:p>
          <a:p>
            <a:pPr marL="457200" lvl="1" indent="0">
              <a:buNone/>
            </a:pPr>
            <a:endParaRPr lang="en-NZ" dirty="0"/>
          </a:p>
          <a:p>
            <a:endParaRPr lang="en-NZ" dirty="0"/>
          </a:p>
          <a:p>
            <a:pPr marL="0" indent="0">
              <a:buNone/>
            </a:pPr>
            <a:endParaRPr lang="en-NZ" dirty="0"/>
          </a:p>
        </p:txBody>
      </p:sp>
    </p:spTree>
    <p:extLst>
      <p:ext uri="{BB962C8B-B14F-4D97-AF65-F5344CB8AC3E}">
        <p14:creationId xmlns:p14="http://schemas.microsoft.com/office/powerpoint/2010/main" val="1611376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a:xfrm>
            <a:off x="838200" y="365125"/>
            <a:ext cx="10515600" cy="915035"/>
          </a:xfrm>
        </p:spPr>
        <p:txBody>
          <a:bodyPr/>
          <a:lstStyle/>
          <a:p>
            <a:r>
              <a:rPr lang="en-NZ" dirty="0"/>
              <a:t>Security Options at–Logic Apps-</a:t>
            </a:r>
            <a:r>
              <a:rPr lang="en-NZ" dirty="0" err="1"/>
              <a:t>Contd</a:t>
            </a:r>
            <a:endParaRPr lang="en-NZ" dirty="0"/>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a:xfrm>
            <a:off x="838200" y="1280160"/>
            <a:ext cx="10515600" cy="4896803"/>
          </a:xfrm>
        </p:spPr>
        <p:txBody>
          <a:bodyPr>
            <a:normAutofit lnSpcReduction="10000"/>
          </a:bodyPr>
          <a:lstStyle/>
          <a:p>
            <a:r>
              <a:rPr lang="en-NZ" b="1" dirty="0"/>
              <a:t>Access to parameter data - </a:t>
            </a:r>
            <a:r>
              <a:rPr lang="en-NZ" dirty="0"/>
              <a:t>define the parameters by using the </a:t>
            </a:r>
            <a:r>
              <a:rPr lang="en-NZ" dirty="0" err="1"/>
              <a:t>securestring</a:t>
            </a:r>
            <a:r>
              <a:rPr lang="en-NZ" dirty="0"/>
              <a:t> or </a:t>
            </a:r>
            <a:r>
              <a:rPr lang="en-NZ" dirty="0" err="1"/>
              <a:t>secureobject</a:t>
            </a:r>
            <a:r>
              <a:rPr lang="en-NZ" dirty="0"/>
              <a:t> type and use encoding as necessary. </a:t>
            </a:r>
          </a:p>
          <a:p>
            <a:pPr lvl="1"/>
            <a:r>
              <a:rPr lang="en-NZ" b="1" dirty="0"/>
              <a:t>Secure parameters in workflow definitions </a:t>
            </a:r>
            <a:r>
              <a:rPr lang="en-NZ" dirty="0"/>
              <a:t>- In the workflow definition, the parameters section define the sensitive parameters by using the </a:t>
            </a:r>
            <a:r>
              <a:rPr lang="en-NZ" dirty="0" err="1"/>
              <a:t>securestring</a:t>
            </a:r>
            <a:r>
              <a:rPr lang="en-NZ" dirty="0"/>
              <a:t> type.</a:t>
            </a:r>
          </a:p>
          <a:p>
            <a:pPr lvl="1"/>
            <a:r>
              <a:rPr lang="en-NZ" b="1" dirty="0"/>
              <a:t>Secure parameters in Azure Resource Manager templates </a:t>
            </a:r>
            <a:r>
              <a:rPr lang="en-NZ" dirty="0"/>
              <a:t>- To protect passwords, keys, secrets, and other sensitive information, define secured parameters at the template level and workflow definition level by using the </a:t>
            </a:r>
            <a:r>
              <a:rPr lang="en-NZ" dirty="0" err="1"/>
              <a:t>securestring</a:t>
            </a:r>
            <a:r>
              <a:rPr lang="en-NZ" dirty="0"/>
              <a:t> or </a:t>
            </a:r>
            <a:r>
              <a:rPr lang="en-NZ" dirty="0" err="1"/>
              <a:t>secureobject</a:t>
            </a:r>
            <a:r>
              <a:rPr lang="en-NZ" dirty="0"/>
              <a:t> type.</a:t>
            </a:r>
          </a:p>
          <a:p>
            <a:pPr lvl="1"/>
            <a:r>
              <a:rPr lang="en-NZ" b="1" dirty="0" err="1"/>
              <a:t>KeyVault</a:t>
            </a:r>
            <a:r>
              <a:rPr lang="en-NZ" dirty="0"/>
              <a:t> - You can then store these values in Azure Key Vault and use the parameter file to reference the key vault and secret. </a:t>
            </a:r>
          </a:p>
          <a:p>
            <a:pPr lvl="1"/>
            <a:r>
              <a:rPr lang="en-NZ" b="1" dirty="0"/>
              <a:t>Managed Identities </a:t>
            </a:r>
            <a:r>
              <a:rPr lang="en-NZ" dirty="0"/>
              <a:t>– List of Azure services can be accessed from Logic apps using managed identities. This eliminates the need to store credentials anywhere</a:t>
            </a:r>
          </a:p>
          <a:p>
            <a:pPr marL="457200" lvl="1" indent="0">
              <a:buNone/>
            </a:pPr>
            <a:endParaRPr lang="en-NZ" dirty="0"/>
          </a:p>
          <a:p>
            <a:endParaRPr lang="en-NZ" dirty="0"/>
          </a:p>
          <a:p>
            <a:pPr marL="0" indent="0">
              <a:buNone/>
            </a:pPr>
            <a:endParaRPr lang="en-NZ" dirty="0"/>
          </a:p>
        </p:txBody>
      </p:sp>
    </p:spTree>
    <p:extLst>
      <p:ext uri="{BB962C8B-B14F-4D97-AF65-F5344CB8AC3E}">
        <p14:creationId xmlns:p14="http://schemas.microsoft.com/office/powerpoint/2010/main" val="152780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p:txBody>
          <a:bodyPr/>
          <a:lstStyle/>
          <a:p>
            <a:r>
              <a:rPr lang="en-NZ" dirty="0"/>
              <a:t>Security Options at–Event Grid	</a:t>
            </a:r>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a:xfrm>
            <a:off x="838200" y="1543050"/>
            <a:ext cx="10515600" cy="4633913"/>
          </a:xfrm>
        </p:spPr>
        <p:txBody>
          <a:bodyPr/>
          <a:lstStyle/>
          <a:p>
            <a:pPr marL="0" indent="0">
              <a:buNone/>
            </a:pPr>
            <a:endParaRPr lang="en-NZ" dirty="0"/>
          </a:p>
          <a:p>
            <a:r>
              <a:rPr lang="en-NZ" dirty="0" err="1"/>
              <a:t>WebHook</a:t>
            </a:r>
            <a:r>
              <a:rPr lang="en-NZ" dirty="0"/>
              <a:t> Event delivery - Event Grid supports two ways of validating the subscription.</a:t>
            </a:r>
          </a:p>
          <a:p>
            <a:pPr lvl="1"/>
            <a:r>
              <a:rPr lang="en-NZ" b="1" dirty="0" err="1"/>
              <a:t>ValidationCode</a:t>
            </a:r>
            <a:r>
              <a:rPr lang="en-NZ" b="1" dirty="0"/>
              <a:t> handshake (programmatic) </a:t>
            </a:r>
            <a:r>
              <a:rPr lang="en-NZ" dirty="0"/>
              <a:t>- Your application verifies that the validation request is for an expected event subscription, and echoes the validation code to Event Grid</a:t>
            </a:r>
          </a:p>
          <a:p>
            <a:pPr lvl="1"/>
            <a:r>
              <a:rPr lang="en-NZ" b="1" dirty="0" err="1"/>
              <a:t>ValidationURL</a:t>
            </a:r>
            <a:r>
              <a:rPr lang="en-NZ" b="1" dirty="0"/>
              <a:t> handshake (manual): </a:t>
            </a:r>
            <a:r>
              <a:rPr lang="en-NZ" dirty="0"/>
              <a:t>Event Grid sends a validation </a:t>
            </a:r>
            <a:r>
              <a:rPr lang="en-NZ" dirty="0" err="1"/>
              <a:t>Url</a:t>
            </a:r>
            <a:r>
              <a:rPr lang="en-NZ" dirty="0"/>
              <a:t> property in the data portion of the subscription validation event. To complete the handshake, find that URL in the event data and manually send a GET request to it. You can use either a REST client or your web browser.</a:t>
            </a:r>
          </a:p>
        </p:txBody>
      </p:sp>
    </p:spTree>
    <p:extLst>
      <p:ext uri="{BB962C8B-B14F-4D97-AF65-F5344CB8AC3E}">
        <p14:creationId xmlns:p14="http://schemas.microsoft.com/office/powerpoint/2010/main" val="482710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p:txBody>
          <a:bodyPr/>
          <a:lstStyle/>
          <a:p>
            <a:r>
              <a:rPr lang="en-NZ" dirty="0"/>
              <a:t>Security Options at–Event Grid-</a:t>
            </a:r>
            <a:r>
              <a:rPr lang="en-NZ" dirty="0" err="1"/>
              <a:t>Contd</a:t>
            </a:r>
            <a:endParaRPr lang="en-NZ" dirty="0"/>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p:txBody>
          <a:bodyPr/>
          <a:lstStyle/>
          <a:p>
            <a:pPr marL="0" indent="0">
              <a:buNone/>
            </a:pPr>
            <a:endParaRPr lang="en-NZ" dirty="0"/>
          </a:p>
          <a:p>
            <a:r>
              <a:rPr lang="en-NZ" b="1" dirty="0"/>
              <a:t>Event delivery security</a:t>
            </a:r>
          </a:p>
          <a:p>
            <a:pPr lvl="1"/>
            <a:r>
              <a:rPr lang="en-NZ" dirty="0"/>
              <a:t>Azure AD - You can secure your webhook endpoint by using Azure Active Directory to authenticate and authorize Event Grid to publish events to your endpoints. </a:t>
            </a:r>
          </a:p>
          <a:p>
            <a:pPr lvl="1"/>
            <a:r>
              <a:rPr lang="en-NZ" dirty="0"/>
              <a:t>Query parameters - You can secure your webhook endpoint by adding query parameters to the webhook URL when creating an Event Subscription.</a:t>
            </a:r>
          </a:p>
          <a:p>
            <a:r>
              <a:rPr lang="en-NZ" dirty="0"/>
              <a:t>Event Subscription - To subscribe to an event, you must prove that you have access to the event source and handler.</a:t>
            </a:r>
          </a:p>
        </p:txBody>
      </p:sp>
    </p:spTree>
    <p:extLst>
      <p:ext uri="{BB962C8B-B14F-4D97-AF65-F5344CB8AC3E}">
        <p14:creationId xmlns:p14="http://schemas.microsoft.com/office/powerpoint/2010/main" val="2712304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p:txBody>
          <a:bodyPr/>
          <a:lstStyle/>
          <a:p>
            <a:r>
              <a:rPr lang="en-NZ" dirty="0"/>
              <a:t>Security Options at–Event Grid-</a:t>
            </a:r>
            <a:r>
              <a:rPr lang="en-NZ" dirty="0" err="1"/>
              <a:t>Contd</a:t>
            </a:r>
            <a:endParaRPr lang="en-NZ" dirty="0"/>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p:txBody>
          <a:bodyPr/>
          <a:lstStyle/>
          <a:p>
            <a:pPr marL="0" indent="0">
              <a:buNone/>
            </a:pPr>
            <a:endParaRPr lang="en-NZ" dirty="0"/>
          </a:p>
          <a:p>
            <a:r>
              <a:rPr lang="en-NZ" dirty="0"/>
              <a:t>Custom topic publishing - Custom topics use either Shared Access Signature (SAS) or key authentication.</a:t>
            </a:r>
          </a:p>
          <a:p>
            <a:pPr lvl="1"/>
            <a:r>
              <a:rPr lang="en-NZ" b="1" dirty="0"/>
              <a:t>Key Authentication</a:t>
            </a:r>
            <a:r>
              <a:rPr lang="en-NZ" dirty="0"/>
              <a:t> - Key authentication is the simplest form of authentication. Use the format: </a:t>
            </a:r>
            <a:r>
              <a:rPr lang="en-NZ" dirty="0" err="1"/>
              <a:t>aeg</a:t>
            </a:r>
            <a:r>
              <a:rPr lang="en-NZ" dirty="0"/>
              <a:t>-</a:t>
            </a:r>
            <a:r>
              <a:rPr lang="en-NZ" dirty="0" err="1"/>
              <a:t>sas</a:t>
            </a:r>
            <a:r>
              <a:rPr lang="en-NZ" dirty="0"/>
              <a:t>-key: &lt;your key&gt;</a:t>
            </a:r>
          </a:p>
          <a:p>
            <a:pPr lvl="1"/>
            <a:r>
              <a:rPr lang="en-NZ" b="1" dirty="0"/>
              <a:t>SAS Token</a:t>
            </a:r>
            <a:r>
              <a:rPr lang="en-NZ" dirty="0"/>
              <a:t> - SAS tokens for Event Grid include the resource, an expiration time, and a signature. The format of the SAS token is: r={resource}&amp;e={expiration}&amp;s={signature}.</a:t>
            </a:r>
          </a:p>
        </p:txBody>
      </p:sp>
    </p:spTree>
    <p:extLst>
      <p:ext uri="{BB962C8B-B14F-4D97-AF65-F5344CB8AC3E}">
        <p14:creationId xmlns:p14="http://schemas.microsoft.com/office/powerpoint/2010/main" val="473566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p:txBody>
          <a:bodyPr/>
          <a:lstStyle/>
          <a:p>
            <a:r>
              <a:rPr lang="en-NZ" dirty="0"/>
              <a:t>Security Options at–Event Grid-</a:t>
            </a:r>
            <a:r>
              <a:rPr lang="en-NZ" dirty="0" err="1"/>
              <a:t>Contd</a:t>
            </a:r>
            <a:endParaRPr lang="en-NZ" dirty="0"/>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p:txBody>
          <a:bodyPr>
            <a:normAutofit fontScale="92500"/>
          </a:bodyPr>
          <a:lstStyle/>
          <a:p>
            <a:pPr marL="0" indent="0">
              <a:buNone/>
            </a:pPr>
            <a:endParaRPr lang="en-NZ" dirty="0"/>
          </a:p>
          <a:p>
            <a:r>
              <a:rPr lang="en-NZ" b="1" dirty="0"/>
              <a:t>Management Access Control </a:t>
            </a:r>
            <a:r>
              <a:rPr lang="en-NZ" dirty="0"/>
              <a:t>- Azure Event Grid allows you to control the level of access given to different users to do various management operations such as list event subscriptions, create new ones, and generate keys. Event Grid uses Azure's role-based access control (RBAC).</a:t>
            </a:r>
          </a:p>
          <a:p>
            <a:r>
              <a:rPr lang="en-NZ" b="1" dirty="0"/>
              <a:t>Built in Roles</a:t>
            </a:r>
          </a:p>
          <a:p>
            <a:pPr lvl="1"/>
            <a:r>
              <a:rPr lang="en-NZ" b="1" dirty="0" err="1"/>
              <a:t>EventGrid</a:t>
            </a:r>
            <a:r>
              <a:rPr lang="en-NZ" b="1" dirty="0"/>
              <a:t> </a:t>
            </a:r>
            <a:r>
              <a:rPr lang="en-NZ" b="1" dirty="0" err="1"/>
              <a:t>EventSubscription</a:t>
            </a:r>
            <a:r>
              <a:rPr lang="en-NZ" b="1" dirty="0"/>
              <a:t> Contributor</a:t>
            </a:r>
            <a:r>
              <a:rPr lang="en-NZ" dirty="0"/>
              <a:t>: manage Event Grid subscription operations</a:t>
            </a:r>
          </a:p>
          <a:p>
            <a:pPr lvl="1"/>
            <a:r>
              <a:rPr lang="en-NZ" b="1" dirty="0" err="1"/>
              <a:t>EventGrid</a:t>
            </a:r>
            <a:r>
              <a:rPr lang="en-NZ" b="1" dirty="0"/>
              <a:t> </a:t>
            </a:r>
            <a:r>
              <a:rPr lang="en-NZ" b="1" dirty="0" err="1"/>
              <a:t>EventSubscription</a:t>
            </a:r>
            <a:r>
              <a:rPr lang="en-NZ" b="1" dirty="0"/>
              <a:t> Reader</a:t>
            </a:r>
            <a:r>
              <a:rPr lang="en-NZ" dirty="0"/>
              <a:t>: read Event Grid subscriptions</a:t>
            </a:r>
          </a:p>
          <a:p>
            <a:pPr lvl="1"/>
            <a:r>
              <a:rPr lang="en-NZ" b="1" dirty="0"/>
              <a:t>Custom Roles </a:t>
            </a:r>
            <a:r>
              <a:rPr lang="en-NZ" dirty="0"/>
              <a:t>- If you need to specify permissions that are different than the built-in roles, you can create custom roles.</a:t>
            </a:r>
          </a:p>
        </p:txBody>
      </p:sp>
    </p:spTree>
    <p:extLst>
      <p:ext uri="{BB962C8B-B14F-4D97-AF65-F5344CB8AC3E}">
        <p14:creationId xmlns:p14="http://schemas.microsoft.com/office/powerpoint/2010/main" val="4255493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p:txBody>
          <a:bodyPr/>
          <a:lstStyle/>
          <a:p>
            <a:r>
              <a:rPr lang="en-NZ" dirty="0"/>
              <a:t>Security Options at–Event Grid-</a:t>
            </a:r>
            <a:r>
              <a:rPr lang="en-NZ" dirty="0" err="1"/>
              <a:t>Contd</a:t>
            </a:r>
            <a:endParaRPr lang="en-NZ" dirty="0"/>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p:txBody>
          <a:bodyPr>
            <a:normAutofit/>
          </a:bodyPr>
          <a:lstStyle/>
          <a:p>
            <a:pPr marL="0" indent="0">
              <a:buNone/>
            </a:pPr>
            <a:endParaRPr lang="en-NZ" dirty="0"/>
          </a:p>
          <a:p>
            <a:r>
              <a:rPr lang="en-NZ" b="1" dirty="0"/>
              <a:t>Encryption at rest</a:t>
            </a:r>
          </a:p>
          <a:p>
            <a:pPr lvl="1"/>
            <a:r>
              <a:rPr lang="en-NZ" dirty="0"/>
              <a:t>All events or data written to disk by the Event Grid service is encrypted by a Microsoft-managed key ensuring that it is encrypted at rest.</a:t>
            </a:r>
          </a:p>
          <a:p>
            <a:pPr lvl="1"/>
            <a:r>
              <a:rPr lang="en-NZ" dirty="0"/>
              <a:t>Additionally, the maximum period of time that events or data is retained is 24 hours in adherence with the Event Grid retry policy</a:t>
            </a:r>
          </a:p>
          <a:p>
            <a:pPr lvl="1"/>
            <a:r>
              <a:rPr lang="en-NZ" dirty="0"/>
              <a:t>Event Grid will automatically delete all events or data after 24 hours, or the event time-to-live, whichever is less.</a:t>
            </a:r>
          </a:p>
        </p:txBody>
      </p:sp>
    </p:spTree>
    <p:extLst>
      <p:ext uri="{BB962C8B-B14F-4D97-AF65-F5344CB8AC3E}">
        <p14:creationId xmlns:p14="http://schemas.microsoft.com/office/powerpoint/2010/main" val="2170205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478DA-02E8-4358-8DA1-FB1BAADA2468}"/>
              </a:ext>
            </a:extLst>
          </p:cNvPr>
          <p:cNvSpPr>
            <a:spLocks noGrp="1"/>
          </p:cNvSpPr>
          <p:nvPr>
            <p:ph type="title"/>
          </p:nvPr>
        </p:nvSpPr>
        <p:spPr/>
        <p:txBody>
          <a:bodyPr/>
          <a:lstStyle/>
          <a:p>
            <a:r>
              <a:rPr lang="en-NZ" dirty="0"/>
              <a:t>Presenters</a:t>
            </a:r>
          </a:p>
        </p:txBody>
      </p:sp>
      <p:sp>
        <p:nvSpPr>
          <p:cNvPr id="3" name="Content Placeholder 2">
            <a:extLst>
              <a:ext uri="{FF2B5EF4-FFF2-40B4-BE49-F238E27FC236}">
                <a16:creationId xmlns:a16="http://schemas.microsoft.com/office/drawing/2014/main" id="{C1F4D4B5-9EAC-4BA2-9DBE-46D2362A77BC}"/>
              </a:ext>
            </a:extLst>
          </p:cNvPr>
          <p:cNvSpPr>
            <a:spLocks noGrp="1"/>
          </p:cNvSpPr>
          <p:nvPr>
            <p:ph sz="half" idx="1"/>
          </p:nvPr>
        </p:nvSpPr>
        <p:spPr/>
        <p:txBody>
          <a:bodyPr/>
          <a:lstStyle/>
          <a:p>
            <a:r>
              <a:rPr lang="en-NZ" dirty="0"/>
              <a:t>Vinnie James</a:t>
            </a:r>
          </a:p>
          <a:p>
            <a:pPr marL="0" indent="0">
              <a:buNone/>
            </a:pPr>
            <a:r>
              <a:rPr lang="en-NZ" dirty="0"/>
              <a:t>	Solution Architect, Datacom</a:t>
            </a:r>
          </a:p>
        </p:txBody>
      </p:sp>
      <p:sp>
        <p:nvSpPr>
          <p:cNvPr id="6" name="Content Placeholder 5">
            <a:extLst>
              <a:ext uri="{FF2B5EF4-FFF2-40B4-BE49-F238E27FC236}">
                <a16:creationId xmlns:a16="http://schemas.microsoft.com/office/drawing/2014/main" id="{0E069A0A-1722-473F-9327-53B91D6C89BB}"/>
              </a:ext>
            </a:extLst>
          </p:cNvPr>
          <p:cNvSpPr>
            <a:spLocks noGrp="1"/>
          </p:cNvSpPr>
          <p:nvPr>
            <p:ph sz="half" idx="2"/>
          </p:nvPr>
        </p:nvSpPr>
        <p:spPr/>
        <p:txBody>
          <a:bodyPr/>
          <a:lstStyle/>
          <a:p>
            <a:endParaRPr lang="en-NZ"/>
          </a:p>
        </p:txBody>
      </p:sp>
    </p:spTree>
    <p:extLst>
      <p:ext uri="{BB962C8B-B14F-4D97-AF65-F5344CB8AC3E}">
        <p14:creationId xmlns:p14="http://schemas.microsoft.com/office/powerpoint/2010/main" val="2074097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a:xfrm>
            <a:off x="217170" y="102870"/>
            <a:ext cx="2308860" cy="6572250"/>
          </a:xfrm>
        </p:spPr>
        <p:txBody>
          <a:bodyPr>
            <a:normAutofit/>
          </a:bodyPr>
          <a:lstStyle/>
          <a:p>
            <a:r>
              <a:rPr lang="en-NZ" dirty="0"/>
              <a:t>Security Controls: Service Bus	</a:t>
            </a:r>
          </a:p>
        </p:txBody>
      </p:sp>
      <p:pic>
        <p:nvPicPr>
          <p:cNvPr id="7" name="Content Placeholder 6">
            <a:extLst>
              <a:ext uri="{FF2B5EF4-FFF2-40B4-BE49-F238E27FC236}">
                <a16:creationId xmlns:a16="http://schemas.microsoft.com/office/drawing/2014/main" id="{1EAAA8FC-A93B-4B95-8950-56A633E4D31B}"/>
              </a:ext>
            </a:extLst>
          </p:cNvPr>
          <p:cNvPicPr>
            <a:picLocks noGrp="1" noChangeAspect="1"/>
          </p:cNvPicPr>
          <p:nvPr>
            <p:ph idx="1"/>
          </p:nvPr>
        </p:nvPicPr>
        <p:blipFill>
          <a:blip r:embed="rId3"/>
          <a:stretch>
            <a:fillRect/>
          </a:stretch>
        </p:blipFill>
        <p:spPr>
          <a:xfrm>
            <a:off x="2766060" y="102870"/>
            <a:ext cx="6457950" cy="6652259"/>
          </a:xfrm>
          <a:prstGeom prst="rect">
            <a:avLst/>
          </a:prstGeom>
        </p:spPr>
      </p:pic>
    </p:spTree>
    <p:extLst>
      <p:ext uri="{BB962C8B-B14F-4D97-AF65-F5344CB8AC3E}">
        <p14:creationId xmlns:p14="http://schemas.microsoft.com/office/powerpoint/2010/main" val="3488909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p:txBody>
          <a:bodyPr/>
          <a:lstStyle/>
          <a:p>
            <a:r>
              <a:rPr lang="en-NZ" dirty="0"/>
              <a:t>Security Options at–Service Bus	</a:t>
            </a:r>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p:txBody>
          <a:bodyPr>
            <a:normAutofit/>
          </a:bodyPr>
          <a:lstStyle/>
          <a:p>
            <a:r>
              <a:rPr lang="en-NZ" b="1" dirty="0"/>
              <a:t>Network</a:t>
            </a:r>
            <a:r>
              <a:rPr lang="en-NZ" dirty="0"/>
              <a:t> – Supports </a:t>
            </a:r>
            <a:r>
              <a:rPr lang="en-NZ" dirty="0" err="1"/>
              <a:t>VNet</a:t>
            </a:r>
            <a:r>
              <a:rPr lang="en-NZ" dirty="0"/>
              <a:t> service endpoints and Network isolation and firewalling support</a:t>
            </a:r>
          </a:p>
          <a:p>
            <a:r>
              <a:rPr lang="en-NZ" b="1" dirty="0"/>
              <a:t>Identity</a:t>
            </a:r>
            <a:r>
              <a:rPr lang="en-NZ" dirty="0"/>
              <a:t> </a:t>
            </a:r>
          </a:p>
          <a:p>
            <a:pPr lvl="1"/>
            <a:r>
              <a:rPr lang="en-NZ" dirty="0"/>
              <a:t>Authentication – via Managed Identity using Azure Active Directory</a:t>
            </a:r>
          </a:p>
          <a:p>
            <a:pPr lvl="1"/>
            <a:r>
              <a:rPr lang="en-NZ" dirty="0"/>
              <a:t>Authorization – supports via RBAC and SAS token</a:t>
            </a:r>
          </a:p>
          <a:p>
            <a:r>
              <a:rPr lang="en-NZ" b="1" dirty="0"/>
              <a:t>Data Protection</a:t>
            </a:r>
          </a:p>
          <a:p>
            <a:pPr lvl="1"/>
            <a:r>
              <a:rPr lang="en-NZ" dirty="0"/>
              <a:t>Server-side encryption at rest: Microsoft-managed keys and BYOK</a:t>
            </a:r>
          </a:p>
          <a:p>
            <a:pPr lvl="1"/>
            <a:r>
              <a:rPr lang="en-NZ" dirty="0"/>
              <a:t>Encryption in transit (such as ExpressRoute encryption, in </a:t>
            </a:r>
            <a:r>
              <a:rPr lang="en-NZ" dirty="0" err="1"/>
              <a:t>VNet</a:t>
            </a:r>
            <a:r>
              <a:rPr lang="en-NZ" dirty="0"/>
              <a:t> encryption, and </a:t>
            </a:r>
            <a:r>
              <a:rPr lang="en-NZ" dirty="0" err="1"/>
              <a:t>VNet-VNet</a:t>
            </a:r>
            <a:r>
              <a:rPr lang="en-NZ" dirty="0"/>
              <a:t> encryption)</a:t>
            </a:r>
          </a:p>
          <a:p>
            <a:pPr lvl="1"/>
            <a:r>
              <a:rPr lang="en-NZ" dirty="0"/>
              <a:t>API calls encrypted</a:t>
            </a:r>
          </a:p>
          <a:p>
            <a:pPr marL="457200" lvl="1" indent="0">
              <a:buNone/>
            </a:pPr>
            <a:endParaRPr lang="en-NZ" dirty="0"/>
          </a:p>
          <a:p>
            <a:endParaRPr lang="en-NZ" dirty="0"/>
          </a:p>
        </p:txBody>
      </p:sp>
    </p:spTree>
    <p:extLst>
      <p:ext uri="{BB962C8B-B14F-4D97-AF65-F5344CB8AC3E}">
        <p14:creationId xmlns:p14="http://schemas.microsoft.com/office/powerpoint/2010/main" val="3627249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p:txBody>
          <a:bodyPr/>
          <a:lstStyle/>
          <a:p>
            <a:r>
              <a:rPr lang="en-NZ" dirty="0"/>
              <a:t>Azure Security Centre	</a:t>
            </a:r>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p:txBody>
          <a:bodyPr>
            <a:normAutofit fontScale="92500"/>
          </a:bodyPr>
          <a:lstStyle/>
          <a:p>
            <a:r>
              <a:rPr lang="en-NZ" b="1" dirty="0"/>
              <a:t>Strengthen security posture</a:t>
            </a:r>
            <a:r>
              <a:rPr lang="en-NZ" dirty="0"/>
              <a:t>: Security </a:t>
            </a:r>
            <a:r>
              <a:rPr lang="en-NZ" dirty="0" err="1"/>
              <a:t>Center</a:t>
            </a:r>
            <a:r>
              <a:rPr lang="en-NZ" dirty="0"/>
              <a:t> assesses your environment and enables you to understand the status of your resources, and whether they are secure.</a:t>
            </a:r>
          </a:p>
          <a:p>
            <a:endParaRPr lang="en-NZ" dirty="0"/>
          </a:p>
          <a:p>
            <a:r>
              <a:rPr lang="en-NZ" b="1" dirty="0"/>
              <a:t>Protect against threats</a:t>
            </a:r>
            <a:r>
              <a:rPr lang="en-NZ" dirty="0"/>
              <a:t>: Security </a:t>
            </a:r>
            <a:r>
              <a:rPr lang="en-NZ" dirty="0" err="1"/>
              <a:t>Center</a:t>
            </a:r>
            <a:r>
              <a:rPr lang="en-NZ" dirty="0"/>
              <a:t> assesses your workloads and raises threat prevention recommendations and security alerts.</a:t>
            </a:r>
          </a:p>
          <a:p>
            <a:endParaRPr lang="en-NZ" dirty="0"/>
          </a:p>
          <a:p>
            <a:r>
              <a:rPr lang="en-NZ" b="1" dirty="0"/>
              <a:t>Get secure faster</a:t>
            </a:r>
            <a:r>
              <a:rPr lang="en-NZ" dirty="0"/>
              <a:t>: In Security </a:t>
            </a:r>
            <a:r>
              <a:rPr lang="en-NZ" dirty="0" err="1"/>
              <a:t>Center</a:t>
            </a:r>
            <a:r>
              <a:rPr lang="en-NZ" dirty="0"/>
              <a:t>, everything is done in cloud speed. Because it is natively integrated, deployment of Security </a:t>
            </a:r>
            <a:r>
              <a:rPr lang="en-NZ" dirty="0" err="1"/>
              <a:t>Center</a:t>
            </a:r>
            <a:r>
              <a:rPr lang="en-NZ" dirty="0"/>
              <a:t> is easy, providing you with auto provisioning and protection with Azure services.</a:t>
            </a:r>
          </a:p>
        </p:txBody>
      </p:sp>
    </p:spTree>
    <p:extLst>
      <p:ext uri="{BB962C8B-B14F-4D97-AF65-F5344CB8AC3E}">
        <p14:creationId xmlns:p14="http://schemas.microsoft.com/office/powerpoint/2010/main" val="874401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258781" y="5573899"/>
            <a:ext cx="11674438" cy="943882"/>
            <a:chOff x="128941" y="5573899"/>
            <a:chExt cx="11674438" cy="943882"/>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941" y="5610335"/>
              <a:ext cx="2605115" cy="871011"/>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2049" y="5647243"/>
              <a:ext cx="2605115" cy="79719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98264" y="5573899"/>
              <a:ext cx="2605115" cy="943882"/>
            </a:xfrm>
            <a:prstGeom prst="rect">
              <a:avLst/>
            </a:prstGeom>
          </p:spPr>
        </p:pic>
        <p:pic>
          <p:nvPicPr>
            <p:cNvPr id="8" name="Picture 7"/>
            <p:cNvPicPr>
              <a:picLocks noChangeAspect="1"/>
            </p:cNvPicPr>
            <p:nvPr/>
          </p:nvPicPr>
          <p:blipFill rotWithShape="1">
            <a:blip r:embed="rId5" cstate="screen">
              <a:extLst>
                <a:ext uri="{28A0092B-C50C-407E-A947-70E740481C1C}">
                  <a14:useLocalDpi xmlns:a14="http://schemas.microsoft.com/office/drawing/2010/main"/>
                </a:ext>
              </a:extLst>
            </a:blip>
            <a:srcRect b="1380"/>
            <a:stretch/>
          </p:blipFill>
          <p:spPr bwMode="invGray">
            <a:xfrm>
              <a:off x="6175157" y="5770363"/>
              <a:ext cx="2605115" cy="550955"/>
            </a:xfrm>
            <a:prstGeom prst="rect">
              <a:avLst/>
            </a:prstGeom>
          </p:spPr>
        </p:pic>
      </p:grpSp>
      <p:sp>
        <p:nvSpPr>
          <p:cNvPr id="9" name="Title 8"/>
          <p:cNvSpPr>
            <a:spLocks noGrp="1"/>
          </p:cNvSpPr>
          <p:nvPr>
            <p:ph type="title"/>
          </p:nvPr>
        </p:nvSpPr>
        <p:spPr/>
        <p:txBody>
          <a:bodyPr/>
          <a:lstStyle/>
          <a:p>
            <a:r>
              <a:rPr lang="en-NZ" dirty="0">
                <a:effectLst>
                  <a:outerShdw blurRad="38100" dist="38100" dir="2700000" algn="tl">
                    <a:srgbClr val="000000">
                      <a:alpha val="43137"/>
                    </a:srgbClr>
                  </a:outerShdw>
                </a:effectLst>
                <a:latin typeface="+mn-lt"/>
              </a:rPr>
              <a:t>Reference material</a:t>
            </a:r>
          </a:p>
        </p:txBody>
      </p:sp>
      <p:sp>
        <p:nvSpPr>
          <p:cNvPr id="2" name="Content Placeholder 1">
            <a:extLst>
              <a:ext uri="{FF2B5EF4-FFF2-40B4-BE49-F238E27FC236}">
                <a16:creationId xmlns:a16="http://schemas.microsoft.com/office/drawing/2014/main" id="{F0AFE660-7EFA-44F3-B7F0-0151C13C4F3C}"/>
              </a:ext>
            </a:extLst>
          </p:cNvPr>
          <p:cNvSpPr>
            <a:spLocks noGrp="1"/>
          </p:cNvSpPr>
          <p:nvPr>
            <p:ph idx="1"/>
          </p:nvPr>
        </p:nvSpPr>
        <p:spPr/>
        <p:txBody>
          <a:bodyPr/>
          <a:lstStyle/>
          <a:p>
            <a:r>
              <a:rPr lang="en-NZ" dirty="0">
                <a:solidFill>
                  <a:schemeClr val="tx1"/>
                </a:solidFill>
                <a:hlinkClick r:id="rId6">
                  <a:extLst>
                    <a:ext uri="{A12FA001-AC4F-418D-AE19-62706E023703}">
                      <ahyp:hlinkClr xmlns:ahyp="http://schemas.microsoft.com/office/drawing/2018/hyperlinkcolor" val="tx"/>
                    </a:ext>
                  </a:extLst>
                </a:hlinkClick>
              </a:rPr>
              <a:t>https://docs.microsoft.com/en-us/azure/api-management/api-management-security-controls</a:t>
            </a:r>
            <a:endParaRPr lang="en-NZ" dirty="0">
              <a:solidFill>
                <a:schemeClr val="tx1"/>
              </a:solidFill>
            </a:endParaRPr>
          </a:p>
          <a:p>
            <a:r>
              <a:rPr lang="en-NZ" dirty="0">
                <a:solidFill>
                  <a:schemeClr val="tx1"/>
                </a:solidFill>
                <a:hlinkClick r:id="rId7">
                  <a:extLst>
                    <a:ext uri="{A12FA001-AC4F-418D-AE19-62706E023703}">
                      <ahyp:hlinkClr xmlns:ahyp="http://schemas.microsoft.com/office/drawing/2018/hyperlinkcolor" val="tx"/>
                    </a:ext>
                  </a:extLst>
                </a:hlinkClick>
              </a:rPr>
              <a:t>https://docs.microsoft.com/en-us/azure/architecture/reference-architectures/enterprise-integration/basic-enterprise-integration</a:t>
            </a:r>
            <a:endParaRPr lang="en-NZ" dirty="0">
              <a:solidFill>
                <a:schemeClr val="tx1"/>
              </a:solidFill>
            </a:endParaRPr>
          </a:p>
          <a:p>
            <a:r>
              <a:rPr lang="en-NZ" dirty="0">
                <a:solidFill>
                  <a:schemeClr val="tx1"/>
                </a:solidFill>
                <a:hlinkClick r:id="rId8">
                  <a:extLst>
                    <a:ext uri="{A12FA001-AC4F-418D-AE19-62706E023703}">
                      <ahyp:hlinkClr xmlns:ahyp="http://schemas.microsoft.com/office/drawing/2018/hyperlinkcolor" val="tx"/>
                    </a:ext>
                  </a:extLst>
                </a:hlinkClick>
              </a:rPr>
              <a:t>https://azsk.azurewebsites.net/02-Secure-Development/ControlCoverage/README.html</a:t>
            </a:r>
            <a:endParaRPr lang="en-NZ" dirty="0">
              <a:solidFill>
                <a:schemeClr val="tx1"/>
              </a:solidFill>
            </a:endParaRPr>
          </a:p>
          <a:p>
            <a:endParaRPr lang="en-NZ" dirty="0">
              <a:solidFill>
                <a:schemeClr val="tx1"/>
              </a:solidFill>
            </a:endParaRPr>
          </a:p>
          <a:p>
            <a:endParaRPr lang="en-NZ" dirty="0"/>
          </a:p>
        </p:txBody>
      </p:sp>
    </p:spTree>
    <p:extLst>
      <p:ext uri="{BB962C8B-B14F-4D97-AF65-F5344CB8AC3E}">
        <p14:creationId xmlns:p14="http://schemas.microsoft.com/office/powerpoint/2010/main" val="2131127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p:txBody>
          <a:bodyPr/>
          <a:lstStyle/>
          <a:p>
            <a:r>
              <a:rPr lang="en-NZ" dirty="0"/>
              <a:t>		</a:t>
            </a:r>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p:txBody>
          <a:bodyPr/>
          <a:lstStyle/>
          <a:p>
            <a:pPr marL="0" indent="0" algn="ctr">
              <a:buNone/>
            </a:pPr>
            <a:r>
              <a:rPr lang="en-NZ" sz="4400" dirty="0"/>
              <a:t>“Passwords are like underwear: make them personal, make them exotic, and change them on a regular basis.”  — overheard at </a:t>
            </a:r>
            <a:r>
              <a:rPr lang="en-NZ" sz="4400" dirty="0" err="1"/>
              <a:t>SecureWorld</a:t>
            </a:r>
            <a:r>
              <a:rPr lang="en-NZ" sz="4400" dirty="0"/>
              <a:t> Atlanta</a:t>
            </a:r>
          </a:p>
          <a:p>
            <a:endParaRPr lang="en-NZ" dirty="0"/>
          </a:p>
        </p:txBody>
      </p:sp>
    </p:spTree>
    <p:extLst>
      <p:ext uri="{BB962C8B-B14F-4D97-AF65-F5344CB8AC3E}">
        <p14:creationId xmlns:p14="http://schemas.microsoft.com/office/powerpoint/2010/main" val="32136847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p:txBody>
          <a:bodyPr/>
          <a:lstStyle/>
          <a:p>
            <a:r>
              <a:rPr lang="en-NZ" dirty="0"/>
              <a:t>What’s AIS? 	</a:t>
            </a:r>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p:txBody>
          <a:bodyPr/>
          <a:lstStyle/>
          <a:p>
            <a:r>
              <a:rPr lang="en-NZ" dirty="0"/>
              <a:t>APIM</a:t>
            </a:r>
          </a:p>
          <a:p>
            <a:r>
              <a:rPr lang="en-NZ" dirty="0"/>
              <a:t>Logic Apps</a:t>
            </a:r>
          </a:p>
          <a:p>
            <a:r>
              <a:rPr lang="en-NZ" dirty="0"/>
              <a:t>Event Grid</a:t>
            </a:r>
          </a:p>
          <a:p>
            <a:r>
              <a:rPr lang="en-NZ" dirty="0"/>
              <a:t>Service Bus</a:t>
            </a:r>
          </a:p>
          <a:p>
            <a:endParaRPr lang="en-NZ" dirty="0"/>
          </a:p>
          <a:p>
            <a:endParaRPr lang="en-NZ" dirty="0"/>
          </a:p>
          <a:p>
            <a:pPr marL="0" indent="0">
              <a:buNone/>
            </a:pPr>
            <a:r>
              <a:rPr lang="en-NZ" sz="4800" dirty="0"/>
              <a:t>Or is it ALES </a:t>
            </a:r>
            <a:r>
              <a:rPr lang="en-NZ" sz="4800" dirty="0">
                <a:sym typeface="Wingdings" panose="05000000000000000000" pitchFamily="2" charset="2"/>
              </a:rPr>
              <a:t></a:t>
            </a:r>
            <a:endParaRPr lang="en-NZ" sz="4800" dirty="0"/>
          </a:p>
        </p:txBody>
      </p:sp>
    </p:spTree>
    <p:extLst>
      <p:ext uri="{BB962C8B-B14F-4D97-AF65-F5344CB8AC3E}">
        <p14:creationId xmlns:p14="http://schemas.microsoft.com/office/powerpoint/2010/main" val="2159101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a:xfrm>
            <a:off x="838200" y="365125"/>
            <a:ext cx="10515600" cy="849721"/>
          </a:xfrm>
        </p:spPr>
        <p:txBody>
          <a:bodyPr/>
          <a:lstStyle/>
          <a:p>
            <a:r>
              <a:rPr lang="en-NZ" dirty="0"/>
              <a:t>Security Options at APIM</a:t>
            </a:r>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a:xfrm>
            <a:off x="838200" y="1397726"/>
            <a:ext cx="10515600" cy="4779237"/>
          </a:xfrm>
        </p:spPr>
        <p:txBody>
          <a:bodyPr>
            <a:normAutofit lnSpcReduction="10000"/>
          </a:bodyPr>
          <a:lstStyle/>
          <a:p>
            <a:pPr marL="0" indent="0">
              <a:buNone/>
            </a:pPr>
            <a:r>
              <a:rPr lang="en-NZ" b="1" dirty="0"/>
              <a:t>Authorization Key </a:t>
            </a:r>
            <a:r>
              <a:rPr lang="en-NZ" dirty="0"/>
              <a:t>– An unique key to identify a subscription to the APIs</a:t>
            </a:r>
          </a:p>
          <a:p>
            <a:pPr marL="0" indent="0">
              <a:buNone/>
            </a:pPr>
            <a:r>
              <a:rPr lang="en-NZ" b="1" dirty="0"/>
              <a:t>Secure the Back End API using OAuth2/JWT </a:t>
            </a:r>
            <a:r>
              <a:rPr lang="en-NZ" dirty="0"/>
              <a:t>- each client application request header must contain a valid OAuth2 JWT token – otherwise a 401 Unauthorized will be returned. </a:t>
            </a:r>
          </a:p>
          <a:p>
            <a:pPr marL="0" indent="0">
              <a:buNone/>
            </a:pPr>
            <a:r>
              <a:rPr lang="en-NZ" b="1" dirty="0"/>
              <a:t>Client Certificate </a:t>
            </a:r>
            <a:r>
              <a:rPr lang="en-NZ" dirty="0"/>
              <a:t>- An APIM policy can be configured comparing an incoming client certificate against a certificate uploaded to APIM.</a:t>
            </a:r>
          </a:p>
          <a:p>
            <a:pPr marL="0" indent="0">
              <a:buNone/>
            </a:pPr>
            <a:r>
              <a:rPr lang="en-NZ" b="1" dirty="0"/>
              <a:t>APIM to Back End API Mutual Certification </a:t>
            </a:r>
            <a:r>
              <a:rPr lang="en-NZ" dirty="0"/>
              <a:t>- TLS mutual authentication, or client certificate authentication, can be set up for Azure based Web Apps or API Apps.</a:t>
            </a:r>
          </a:p>
          <a:p>
            <a:pPr marL="0" indent="0">
              <a:buNone/>
            </a:pPr>
            <a:r>
              <a:rPr lang="en-NZ" dirty="0"/>
              <a:t> </a:t>
            </a:r>
          </a:p>
          <a:p>
            <a:endParaRPr lang="en-NZ" dirty="0"/>
          </a:p>
        </p:txBody>
      </p:sp>
    </p:spTree>
    <p:extLst>
      <p:ext uri="{BB962C8B-B14F-4D97-AF65-F5344CB8AC3E}">
        <p14:creationId xmlns:p14="http://schemas.microsoft.com/office/powerpoint/2010/main" val="2049378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a:xfrm>
            <a:off x="838200" y="365125"/>
            <a:ext cx="10515600" cy="888909"/>
          </a:xfrm>
        </p:spPr>
        <p:txBody>
          <a:bodyPr/>
          <a:lstStyle/>
          <a:p>
            <a:r>
              <a:rPr lang="en-NZ" dirty="0"/>
              <a:t>Security Options at APIM - </a:t>
            </a:r>
            <a:r>
              <a:rPr lang="en-NZ" dirty="0" err="1"/>
              <a:t>Contd</a:t>
            </a:r>
            <a:r>
              <a:rPr lang="en-NZ" dirty="0"/>
              <a:t>	</a:t>
            </a:r>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p:txBody>
          <a:bodyPr/>
          <a:lstStyle/>
          <a:p>
            <a:pPr marL="0" indent="0">
              <a:buNone/>
            </a:pPr>
            <a:endParaRPr lang="en-NZ" dirty="0"/>
          </a:p>
          <a:p>
            <a:endParaRPr lang="en-NZ" dirty="0"/>
          </a:p>
        </p:txBody>
      </p:sp>
      <p:sp>
        <p:nvSpPr>
          <p:cNvPr id="4" name="Content Placeholder 2">
            <a:extLst>
              <a:ext uri="{FF2B5EF4-FFF2-40B4-BE49-F238E27FC236}">
                <a16:creationId xmlns:a16="http://schemas.microsoft.com/office/drawing/2014/main" id="{DB560EE7-E7BC-420D-8694-938B019BF213}"/>
              </a:ext>
            </a:extLst>
          </p:cNvPr>
          <p:cNvSpPr txBox="1">
            <a:spLocks/>
          </p:cNvSpPr>
          <p:nvPr/>
        </p:nvSpPr>
        <p:spPr>
          <a:xfrm>
            <a:off x="838200" y="1397726"/>
            <a:ext cx="10515600" cy="477923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NZ" b="1" dirty="0"/>
              <a:t>IP Address White-list the APIM in Azure back end API</a:t>
            </a:r>
            <a:r>
              <a:rPr lang="en-NZ" dirty="0"/>
              <a:t>– As the APIM has a static IP Address, the Azure BEAPI can white-list only the APIM. Hence, the Azure back end API will reject all calls - except those from the APIM IP address.</a:t>
            </a:r>
          </a:p>
          <a:p>
            <a:pPr marL="0" indent="0">
              <a:buNone/>
            </a:pPr>
            <a:r>
              <a:rPr lang="en-NZ" b="1" dirty="0"/>
              <a:t>IP Address White-list the client in APIM by policy </a:t>
            </a:r>
            <a:r>
              <a:rPr lang="en-NZ" dirty="0"/>
              <a:t>– Add a policy to whitelist or blacklist certain list of IPs to allow or prevent access to the backend API </a:t>
            </a:r>
          </a:p>
          <a:p>
            <a:pPr marL="0" indent="0">
              <a:buNone/>
            </a:pPr>
            <a:r>
              <a:rPr lang="en-NZ" b="1" dirty="0"/>
              <a:t>APIM Under VNET on Internal / External mode </a:t>
            </a:r>
            <a:r>
              <a:rPr lang="en-NZ" dirty="0"/>
              <a:t>- Configuring a VNET for APIM to access on premise Backend API. Using a VNET avoids having to expose an on premise backend API to the public internet.</a:t>
            </a:r>
          </a:p>
          <a:p>
            <a:pPr marL="0" indent="0">
              <a:buNone/>
            </a:pPr>
            <a:r>
              <a:rPr lang="en-NZ" b="1" dirty="0"/>
              <a:t>Configuring APIM RBAC</a:t>
            </a:r>
            <a:r>
              <a:rPr lang="en-NZ" dirty="0"/>
              <a:t>- control which users in your organisation have access to APIM and what they can do.</a:t>
            </a:r>
          </a:p>
          <a:p>
            <a:pPr marL="0" indent="0">
              <a:buNone/>
            </a:pPr>
            <a:r>
              <a:rPr lang="en-NZ" b="1" dirty="0"/>
              <a:t>Users/Groups/Products </a:t>
            </a:r>
            <a:r>
              <a:rPr lang="en-NZ" dirty="0"/>
              <a:t>- A published product grants visibility to Groups. A User must be a member of a Group. Users and Groups can be created manually or may originate from a local AAD or partner AAD. </a:t>
            </a:r>
          </a:p>
          <a:p>
            <a:endParaRPr lang="en-NZ" dirty="0"/>
          </a:p>
        </p:txBody>
      </p:sp>
    </p:spTree>
    <p:extLst>
      <p:ext uri="{BB962C8B-B14F-4D97-AF65-F5344CB8AC3E}">
        <p14:creationId xmlns:p14="http://schemas.microsoft.com/office/powerpoint/2010/main" val="2106296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a:xfrm>
            <a:off x="838200" y="365125"/>
            <a:ext cx="10515600" cy="1032601"/>
          </a:xfrm>
        </p:spPr>
        <p:txBody>
          <a:bodyPr/>
          <a:lstStyle/>
          <a:p>
            <a:r>
              <a:rPr lang="en-NZ" dirty="0"/>
              <a:t>Security Options at APIM-</a:t>
            </a:r>
            <a:r>
              <a:rPr lang="en-NZ" dirty="0" err="1"/>
              <a:t>Contd</a:t>
            </a:r>
            <a:r>
              <a:rPr lang="en-NZ" dirty="0"/>
              <a:t>	</a:t>
            </a:r>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p:txBody>
          <a:bodyPr/>
          <a:lstStyle/>
          <a:p>
            <a:pPr marL="0" indent="0">
              <a:buNone/>
            </a:pPr>
            <a:endParaRPr lang="en-NZ" dirty="0"/>
          </a:p>
          <a:p>
            <a:endParaRPr lang="en-NZ" dirty="0"/>
          </a:p>
        </p:txBody>
      </p:sp>
      <p:sp>
        <p:nvSpPr>
          <p:cNvPr id="4" name="Content Placeholder 2">
            <a:extLst>
              <a:ext uri="{FF2B5EF4-FFF2-40B4-BE49-F238E27FC236}">
                <a16:creationId xmlns:a16="http://schemas.microsoft.com/office/drawing/2014/main" id="{DB560EE7-E7BC-420D-8694-938B019BF213}"/>
              </a:ext>
            </a:extLst>
          </p:cNvPr>
          <p:cNvSpPr txBox="1">
            <a:spLocks/>
          </p:cNvSpPr>
          <p:nvPr/>
        </p:nvSpPr>
        <p:spPr>
          <a:xfrm>
            <a:off x="838200" y="1397726"/>
            <a:ext cx="10515600" cy="477923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NZ" b="1" dirty="0"/>
              <a:t>Access to Developer Portal from Identity Providers</a:t>
            </a:r>
            <a:r>
              <a:rPr lang="en-NZ" dirty="0"/>
              <a:t>– Access to the Developer Portal can be granted to users via a selection of identity providers. </a:t>
            </a:r>
          </a:p>
          <a:p>
            <a:pPr marL="0" indent="0">
              <a:buNone/>
            </a:pPr>
            <a:r>
              <a:rPr lang="en-NZ" b="1" dirty="0"/>
              <a:t>HTTPS </a:t>
            </a:r>
            <a:r>
              <a:rPr lang="en-NZ" dirty="0"/>
              <a:t>– All traffic should be encrypted in transit using HTTPS. This requires a certificate at each Application node </a:t>
            </a:r>
          </a:p>
          <a:p>
            <a:pPr marL="0" indent="0">
              <a:buNone/>
            </a:pPr>
            <a:r>
              <a:rPr lang="en-NZ" b="1" dirty="0"/>
              <a:t>Policy</a:t>
            </a:r>
            <a:r>
              <a:rPr lang="en-NZ" dirty="0"/>
              <a:t>- Configuring multiple products across APIs to enforce individual rates, quotas and custom security through APIM policy.</a:t>
            </a:r>
          </a:p>
          <a:p>
            <a:pPr marL="0" indent="0">
              <a:buNone/>
            </a:pPr>
            <a:r>
              <a:rPr lang="en-NZ" b="1" dirty="0"/>
              <a:t>Logging all requests that reach APIM into Azure Event Hub - </a:t>
            </a:r>
            <a:r>
              <a:rPr lang="en-NZ" dirty="0"/>
              <a:t>APIM does provide a fully comprehensive audit of all requests that are received, but only a subset. </a:t>
            </a:r>
          </a:p>
          <a:p>
            <a:pPr marL="0" indent="0">
              <a:buNone/>
            </a:pPr>
            <a:r>
              <a:rPr lang="en-NZ" b="1" dirty="0"/>
              <a:t>Managed Identity</a:t>
            </a:r>
            <a:r>
              <a:rPr lang="en-NZ" dirty="0"/>
              <a:t>- APIM to access secure properties from </a:t>
            </a:r>
            <a:r>
              <a:rPr lang="en-NZ" dirty="0" err="1"/>
              <a:t>Keyvault</a:t>
            </a:r>
            <a:r>
              <a:rPr lang="en-NZ" dirty="0"/>
              <a:t>, it can access via Managed Identity</a:t>
            </a:r>
          </a:p>
          <a:p>
            <a:pPr marL="0" indent="0">
              <a:buNone/>
            </a:pPr>
            <a:r>
              <a:rPr lang="en-NZ" b="1" dirty="0"/>
              <a:t>Named Values</a:t>
            </a:r>
            <a:r>
              <a:rPr lang="en-NZ" dirty="0"/>
              <a:t>: Some sensitive properties or values can be stored in Named Values and accessed directly from policies</a:t>
            </a:r>
          </a:p>
          <a:p>
            <a:pPr marL="0" indent="0">
              <a:buNone/>
            </a:pPr>
            <a:endParaRPr lang="en-NZ" dirty="0"/>
          </a:p>
          <a:p>
            <a:endParaRPr lang="en-NZ" dirty="0"/>
          </a:p>
        </p:txBody>
      </p:sp>
    </p:spTree>
    <p:extLst>
      <p:ext uri="{BB962C8B-B14F-4D97-AF65-F5344CB8AC3E}">
        <p14:creationId xmlns:p14="http://schemas.microsoft.com/office/powerpoint/2010/main" val="3374803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a:xfrm>
            <a:off x="838200" y="365125"/>
            <a:ext cx="10515600" cy="1032601"/>
          </a:xfrm>
        </p:spPr>
        <p:txBody>
          <a:bodyPr/>
          <a:lstStyle/>
          <a:p>
            <a:r>
              <a:rPr lang="en-NZ" dirty="0"/>
              <a:t>Security Options at APIM-</a:t>
            </a:r>
            <a:r>
              <a:rPr lang="en-NZ" dirty="0" err="1"/>
              <a:t>Contd</a:t>
            </a:r>
            <a:r>
              <a:rPr lang="en-NZ" dirty="0"/>
              <a:t>	</a:t>
            </a:r>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p:txBody>
          <a:bodyPr/>
          <a:lstStyle/>
          <a:p>
            <a:endParaRPr lang="en-NZ" dirty="0"/>
          </a:p>
          <a:p>
            <a:endParaRPr lang="en-NZ" dirty="0"/>
          </a:p>
        </p:txBody>
      </p:sp>
      <p:sp>
        <p:nvSpPr>
          <p:cNvPr id="4" name="Content Placeholder 2">
            <a:extLst>
              <a:ext uri="{FF2B5EF4-FFF2-40B4-BE49-F238E27FC236}">
                <a16:creationId xmlns:a16="http://schemas.microsoft.com/office/drawing/2014/main" id="{DB560EE7-E7BC-420D-8694-938B019BF213}"/>
              </a:ext>
            </a:extLst>
          </p:cNvPr>
          <p:cNvSpPr txBox="1">
            <a:spLocks/>
          </p:cNvSpPr>
          <p:nvPr/>
        </p:nvSpPr>
        <p:spPr>
          <a:xfrm>
            <a:off x="838200" y="1397726"/>
            <a:ext cx="10515600" cy="47792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NZ" dirty="0"/>
              <a:t>There’s a couple of common questions that organisations have with API Management </a:t>
            </a:r>
            <a:r>
              <a:rPr lang="en-NZ" b="1" dirty="0"/>
              <a:t>:</a:t>
            </a:r>
          </a:p>
          <a:p>
            <a:pPr lvl="1"/>
            <a:r>
              <a:rPr lang="en-NZ" dirty="0"/>
              <a:t>How do we protect the Internet-facing public endpoint of API Management?</a:t>
            </a:r>
          </a:p>
          <a:p>
            <a:pPr lvl="1"/>
            <a:r>
              <a:rPr lang="en-NZ" dirty="0"/>
              <a:t>How can we selectively expose some API’s externally whilst keeping all other API’s internal?</a:t>
            </a:r>
            <a:endParaRPr lang="en-NZ" b="1" dirty="0"/>
          </a:p>
          <a:p>
            <a:pPr marL="0" indent="0">
              <a:buNone/>
            </a:pPr>
            <a:r>
              <a:rPr lang="en-NZ" b="1" dirty="0"/>
              <a:t>		</a:t>
            </a:r>
          </a:p>
          <a:p>
            <a:pPr marL="0" indent="0">
              <a:buNone/>
            </a:pPr>
            <a:r>
              <a:rPr lang="en-NZ" dirty="0"/>
              <a:t>		Answer to the first question alone </a:t>
            </a:r>
            <a:r>
              <a:rPr lang="en-NZ" b="1" dirty="0"/>
              <a:t>– Front Door</a:t>
            </a:r>
            <a:endParaRPr lang="en-NZ" dirty="0"/>
          </a:p>
          <a:p>
            <a:pPr marL="0" indent="0">
              <a:buNone/>
            </a:pPr>
            <a:endParaRPr lang="en-NZ" dirty="0"/>
          </a:p>
          <a:p>
            <a:pPr marL="0" indent="0">
              <a:buNone/>
            </a:pPr>
            <a:r>
              <a:rPr lang="en-NZ" dirty="0"/>
              <a:t>		An Azure  component that solves both the problems</a:t>
            </a:r>
            <a:r>
              <a:rPr lang="en-NZ" b="1" dirty="0"/>
              <a:t>: </a:t>
            </a:r>
          </a:p>
          <a:p>
            <a:pPr marL="0" indent="0">
              <a:buNone/>
            </a:pPr>
            <a:r>
              <a:rPr lang="en-NZ" b="1" dirty="0"/>
              <a:t>			Application Gateway</a:t>
            </a:r>
            <a:endParaRPr lang="en-NZ" dirty="0"/>
          </a:p>
        </p:txBody>
      </p:sp>
    </p:spTree>
    <p:extLst>
      <p:ext uri="{BB962C8B-B14F-4D97-AF65-F5344CB8AC3E}">
        <p14:creationId xmlns:p14="http://schemas.microsoft.com/office/powerpoint/2010/main" val="622685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8839-DA78-4613-809E-3E6B27861CB1}"/>
              </a:ext>
            </a:extLst>
          </p:cNvPr>
          <p:cNvSpPr>
            <a:spLocks noGrp="1"/>
          </p:cNvSpPr>
          <p:nvPr>
            <p:ph type="title"/>
          </p:nvPr>
        </p:nvSpPr>
        <p:spPr>
          <a:xfrm>
            <a:off x="194310" y="365125"/>
            <a:ext cx="2274570" cy="6275705"/>
          </a:xfrm>
        </p:spPr>
        <p:txBody>
          <a:bodyPr>
            <a:normAutofit/>
          </a:bodyPr>
          <a:lstStyle/>
          <a:p>
            <a:r>
              <a:rPr lang="en-NZ" dirty="0"/>
              <a:t>Security Controls: Logic Apps	</a:t>
            </a:r>
          </a:p>
        </p:txBody>
      </p:sp>
      <p:sp>
        <p:nvSpPr>
          <p:cNvPr id="3" name="Content Placeholder 2">
            <a:extLst>
              <a:ext uri="{FF2B5EF4-FFF2-40B4-BE49-F238E27FC236}">
                <a16:creationId xmlns:a16="http://schemas.microsoft.com/office/drawing/2014/main" id="{D85F51B5-E4AA-4BE6-91D4-77225A905272}"/>
              </a:ext>
            </a:extLst>
          </p:cNvPr>
          <p:cNvSpPr>
            <a:spLocks noGrp="1"/>
          </p:cNvSpPr>
          <p:nvPr>
            <p:ph idx="1"/>
          </p:nvPr>
        </p:nvSpPr>
        <p:spPr>
          <a:xfrm>
            <a:off x="838200" y="1280160"/>
            <a:ext cx="10515600" cy="4896803"/>
          </a:xfrm>
        </p:spPr>
        <p:txBody>
          <a:bodyPr>
            <a:normAutofit/>
          </a:bodyPr>
          <a:lstStyle/>
          <a:p>
            <a:endParaRPr lang="en-NZ" dirty="0"/>
          </a:p>
          <a:p>
            <a:pPr marL="0" indent="0">
              <a:buNone/>
            </a:pPr>
            <a:endParaRPr lang="en-NZ" dirty="0"/>
          </a:p>
        </p:txBody>
      </p:sp>
      <p:pic>
        <p:nvPicPr>
          <p:cNvPr id="4" name="Picture 3">
            <a:extLst>
              <a:ext uri="{FF2B5EF4-FFF2-40B4-BE49-F238E27FC236}">
                <a16:creationId xmlns:a16="http://schemas.microsoft.com/office/drawing/2014/main" id="{61F67CEC-DE22-4FD2-8EF5-D658B8A6245A}"/>
              </a:ext>
            </a:extLst>
          </p:cNvPr>
          <p:cNvPicPr>
            <a:picLocks noChangeAspect="1"/>
          </p:cNvPicPr>
          <p:nvPr/>
        </p:nvPicPr>
        <p:blipFill>
          <a:blip r:embed="rId3"/>
          <a:stretch>
            <a:fillRect/>
          </a:stretch>
        </p:blipFill>
        <p:spPr>
          <a:xfrm>
            <a:off x="3112770" y="0"/>
            <a:ext cx="7059930" cy="6858000"/>
          </a:xfrm>
          <a:prstGeom prst="rect">
            <a:avLst/>
          </a:prstGeom>
        </p:spPr>
      </p:pic>
    </p:spTree>
    <p:extLst>
      <p:ext uri="{BB962C8B-B14F-4D97-AF65-F5344CB8AC3E}">
        <p14:creationId xmlns:p14="http://schemas.microsoft.com/office/powerpoint/2010/main" val="4193231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bal Integration Bootcamp NZ_Template_2019.potx" id="{2CEC48F6-3D2A-4A78-9EFC-D09C7AAD7BB4}" vid="{80613310-6F84-43C4-9956-1BEDEB4109D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GIB2020_AISSecurityOptions</Template>
  <TotalTime>2574</TotalTime>
  <Words>3233</Words>
  <Application>Microsoft Office PowerPoint</Application>
  <PresentationFormat>Widescreen</PresentationFormat>
  <Paragraphs>175</Paragraphs>
  <Slides>23</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Calibri</vt:lpstr>
      <vt:lpstr>Office Theme</vt:lpstr>
      <vt:lpstr>AIS – Security Options</vt:lpstr>
      <vt:lpstr>Presenters</vt:lpstr>
      <vt:lpstr>  </vt:lpstr>
      <vt:lpstr>What’s AIS?  </vt:lpstr>
      <vt:lpstr>Security Options at APIM</vt:lpstr>
      <vt:lpstr>Security Options at APIM - Contd </vt:lpstr>
      <vt:lpstr>Security Options at APIM-Contd </vt:lpstr>
      <vt:lpstr>Security Options at APIM-Contd </vt:lpstr>
      <vt:lpstr>Security Controls: Logic Apps </vt:lpstr>
      <vt:lpstr>Security Options at–Logic Apps </vt:lpstr>
      <vt:lpstr>Security Options at–Logic Apps-Contd</vt:lpstr>
      <vt:lpstr>Security Options at–Logic Apps-Contd</vt:lpstr>
      <vt:lpstr>Security Options at–Logic Apps-Contd</vt:lpstr>
      <vt:lpstr>Security Options at–Logic Apps-Contd</vt:lpstr>
      <vt:lpstr>Security Options at–Event Grid </vt:lpstr>
      <vt:lpstr>Security Options at–Event Grid-Contd</vt:lpstr>
      <vt:lpstr>Security Options at–Event Grid-Contd</vt:lpstr>
      <vt:lpstr>Security Options at–Event Grid-Contd</vt:lpstr>
      <vt:lpstr>Security Options at–Event Grid-Contd</vt:lpstr>
      <vt:lpstr>Security Controls: Service Bus </vt:lpstr>
      <vt:lpstr>Security Options at–Service Bus </vt:lpstr>
      <vt:lpstr>Azure Security Centre </vt:lpstr>
      <vt:lpstr>Reference material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dc:title>
  <dc:creator>Vinnie James</dc:creator>
  <cp:lastModifiedBy>Vinnie James</cp:lastModifiedBy>
  <cp:revision>126</cp:revision>
  <dcterms:created xsi:type="dcterms:W3CDTF">2020-02-12T22:11:14Z</dcterms:created>
  <dcterms:modified xsi:type="dcterms:W3CDTF">2020-03-04T23:00:14Z</dcterms:modified>
</cp:coreProperties>
</file>

<file path=docProps/thumbnail.jpeg>
</file>